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2"/>
  </p:notesMasterIdLst>
  <p:sldIdLst>
    <p:sldId id="257" r:id="rId2"/>
    <p:sldId id="259" r:id="rId3"/>
    <p:sldId id="286" r:id="rId4"/>
    <p:sldId id="261" r:id="rId5"/>
    <p:sldId id="287" r:id="rId6"/>
    <p:sldId id="263" r:id="rId7"/>
    <p:sldId id="278" r:id="rId8"/>
    <p:sldId id="288" r:id="rId9"/>
    <p:sldId id="267" r:id="rId10"/>
    <p:sldId id="289" r:id="rId11"/>
    <p:sldId id="269" r:id="rId12"/>
    <p:sldId id="290" r:id="rId13"/>
    <p:sldId id="271" r:id="rId14"/>
    <p:sldId id="291" r:id="rId15"/>
    <p:sldId id="273" r:id="rId16"/>
    <p:sldId id="292" r:id="rId17"/>
    <p:sldId id="275" r:id="rId18"/>
    <p:sldId id="276" r:id="rId19"/>
    <p:sldId id="277" r:id="rId20"/>
    <p:sldId id="294" r:id="rId21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3517B"/>
    <a:srgbClr val="055F8C"/>
    <a:srgbClr val="5A5858"/>
    <a:srgbClr val="C6C6C6"/>
    <a:srgbClr val="419FDD"/>
    <a:srgbClr val="004696"/>
    <a:srgbClr val="003C9C"/>
    <a:srgbClr val="0063C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 snapToGrid="0" snapToObjects="1">
      <p:cViewPr>
        <p:scale>
          <a:sx n="80" d="100"/>
          <a:sy n="80" d="100"/>
        </p:scale>
        <p:origin x="-1668" y="-2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04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1F70E236-8731-46A1-B6CE-15F6957E32B8}" type="datetimeFigureOut">
              <a:rPr lang="ru-RU"/>
              <a:pPr>
                <a:defRPr/>
              </a:pPr>
              <a:t>02.01.2013</a:t>
            </a:fld>
            <a:endParaRPr lang="ru-RU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 noProof="0" smtClean="0"/>
              <a:t>Kliknij, aby edytować style wzorca tekstu</a:t>
            </a:r>
          </a:p>
          <a:p>
            <a:pPr lvl="1"/>
            <a:r>
              <a:rPr lang="pl-PL" noProof="0" smtClean="0"/>
              <a:t>Drugi poziom</a:t>
            </a:r>
          </a:p>
          <a:p>
            <a:pPr lvl="2"/>
            <a:r>
              <a:rPr lang="pl-PL" noProof="0" smtClean="0"/>
              <a:t>Trzeci poziom</a:t>
            </a:r>
          </a:p>
          <a:p>
            <a:pPr lvl="3"/>
            <a:r>
              <a:rPr lang="pl-PL" noProof="0" smtClean="0"/>
              <a:t>Czwarty poziom</a:t>
            </a:r>
          </a:p>
          <a:p>
            <a:pPr lvl="4"/>
            <a:r>
              <a:rPr lang="pl-PL" noProof="0" smtClean="0"/>
              <a:t>Piąty poziom</a:t>
            </a:r>
            <a:endParaRPr lang="ru-RU" noProof="0" smtClean="0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C806C0F9-253B-4A38-8845-67637F12C04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597559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>
            <a:lvl1pPr algn="ctr">
              <a:defRPr>
                <a:solidFill>
                  <a:srgbClr val="595959"/>
                </a:solidFill>
              </a:defRPr>
            </a:lvl1pPr>
          </a:lstStyle>
          <a:p>
            <a:r>
              <a:rPr lang="pl-PL" dirty="0" err="1" smtClean="0"/>
              <a:t>Click</a:t>
            </a:r>
            <a:r>
              <a:rPr lang="pl-PL" dirty="0" smtClean="0"/>
              <a:t> to </a:t>
            </a:r>
            <a:r>
              <a:rPr lang="pl-PL" dirty="0" err="1" smtClean="0"/>
              <a:t>edit</a:t>
            </a:r>
            <a:r>
              <a:rPr lang="pl-PL" dirty="0" smtClean="0"/>
              <a:t> Master </a:t>
            </a:r>
            <a:r>
              <a:rPr lang="pl-PL" dirty="0" err="1" smtClean="0"/>
              <a:t>title</a:t>
            </a:r>
            <a:r>
              <a:rPr lang="pl-PL" dirty="0" smtClean="0"/>
              <a:t>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595959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dirty="0" err="1" smtClean="0"/>
              <a:t>Click</a:t>
            </a:r>
            <a:r>
              <a:rPr lang="pl-PL" dirty="0" smtClean="0"/>
              <a:t> to </a:t>
            </a:r>
            <a:r>
              <a:rPr lang="pl-PL" dirty="0" err="1" smtClean="0"/>
              <a:t>edit</a:t>
            </a:r>
            <a:r>
              <a:rPr lang="pl-PL" dirty="0" smtClean="0"/>
              <a:t> Master </a:t>
            </a:r>
            <a:r>
              <a:rPr lang="pl-PL" dirty="0" err="1" smtClean="0"/>
              <a:t>subtitle</a:t>
            </a:r>
            <a:r>
              <a:rPr lang="pl-PL" dirty="0" smtClean="0"/>
              <a:t>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1496307"/>
      </p:ext>
    </p:extLst>
  </p:cSld>
  <p:clrMapOvr>
    <a:masterClrMapping/>
  </p:clrMapOvr>
  <p:transition spd="slow">
    <p:push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fld id="{92FA425D-F482-402B-B93E-DC996018BEF7}" type="datetimeFigureOut">
              <a:rPr lang="en-US"/>
              <a:pPr>
                <a:defRPr/>
              </a:pPr>
              <a:t>1/2/2013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fld id="{E5A7B8E7-16BD-4EB6-BDA6-84AAC94991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5693228"/>
      </p:ext>
    </p:extLst>
  </p:cSld>
  <p:clrMapOvr>
    <a:masterClrMapping/>
  </p:clrMapOvr>
  <p:transition spd="slow">
    <p:push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fld id="{41F88B98-0ABB-4EBA-8BDF-F48895DD4221}" type="datetimeFigureOut">
              <a:rPr lang="en-US"/>
              <a:pPr>
                <a:defRPr/>
              </a:pPr>
              <a:t>1/2/2013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fld id="{D4805901-6A77-46C5-95AF-99118B1CB7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3855605"/>
      </p:ext>
    </p:extLst>
  </p:cSld>
  <p:clrMapOvr>
    <a:masterClrMapping/>
  </p:clrMapOvr>
  <p:transition spd="slow">
    <p:push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fld id="{C30D68E9-E94F-4BE5-A6AA-A42A15BEADE1}" type="datetimeFigureOut">
              <a:rPr lang="en-US"/>
              <a:pPr>
                <a:defRPr/>
              </a:pPr>
              <a:t>1/2/2013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fld id="{64AB3EA8-DE97-4989-AEA1-508D3333458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4504416"/>
      </p:ext>
    </p:extLst>
  </p:cSld>
  <p:clrMapOvr>
    <a:masterClrMapping/>
  </p:clrMapOvr>
  <p:transition spd="slow">
    <p:push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fld id="{9137FD66-E36C-4352-9B66-25DE42168CE5}" type="datetimeFigureOut">
              <a:rPr lang="en-US"/>
              <a:pPr>
                <a:defRPr/>
              </a:pPr>
              <a:t>1/2/2013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fld id="{767191D9-B74A-41DC-BE41-91E3E6FBBC4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1167859"/>
      </p:ext>
    </p:extLst>
  </p:cSld>
  <p:clrMapOvr>
    <a:masterClrMapping/>
  </p:clrMapOvr>
  <p:transition spd="slow">
    <p:push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fld id="{FC246C86-3584-4D8F-AC14-AC01129C2859}" type="datetimeFigureOut">
              <a:rPr lang="en-US"/>
              <a:pPr>
                <a:defRPr/>
              </a:pPr>
              <a:t>1/2/2013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fld id="{7D1BB1B3-3AA6-4FEA-B088-30F93DF4069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319047"/>
      </p:ext>
    </p:extLst>
  </p:cSld>
  <p:clrMapOvr>
    <a:masterClrMapping/>
  </p:clrMapOvr>
  <p:transition spd="slow">
    <p:push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fld id="{0D61485A-5701-4599-A744-322A27ADD879}" type="datetimeFigureOut">
              <a:rPr lang="en-US"/>
              <a:pPr>
                <a:defRPr/>
              </a:pPr>
              <a:t>1/2/2013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fld id="{1A137B7F-0DD9-4CCB-88C6-98E764C49D9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8945374"/>
      </p:ext>
    </p:extLst>
  </p:cSld>
  <p:clrMapOvr>
    <a:masterClrMapping/>
  </p:clrMapOvr>
  <p:transition spd="slow">
    <p:push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fld id="{8B217884-8155-4DA6-AC7F-CF455AB8C2D3}" type="datetimeFigureOut">
              <a:rPr lang="en-US"/>
              <a:pPr>
                <a:defRPr/>
              </a:pPr>
              <a:t>1/2/2013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fld id="{7171C0BC-F1BC-46DA-88D2-3F5B1F9C2CE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9501472"/>
      </p:ext>
    </p:extLst>
  </p:cSld>
  <p:clrMapOvr>
    <a:masterClrMapping/>
  </p:clrMapOvr>
  <p:transition spd="slow">
    <p:push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fld id="{9987C180-439F-4C5A-97BD-FFB08D5BC77C}" type="datetimeFigureOut">
              <a:rPr lang="en-US"/>
              <a:pPr>
                <a:defRPr/>
              </a:pPr>
              <a:t>1/2/2013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fld id="{5A910A1A-9B17-48A7-8AFC-11F3CBE6986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6066351"/>
      </p:ext>
    </p:extLst>
  </p:cSld>
  <p:clrMapOvr>
    <a:masterClrMapping/>
  </p:clrMapOvr>
  <p:transition spd="slow">
    <p:push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fld id="{2B1E3442-AB50-48EC-8384-99296444F117}" type="datetimeFigureOut">
              <a:rPr lang="en-US"/>
              <a:pPr>
                <a:defRPr/>
              </a:pPr>
              <a:t>1/2/2013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fld id="{F61C279A-7D29-4E1F-AAD2-B11DF8A970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1424951"/>
      </p:ext>
    </p:extLst>
  </p:cSld>
  <p:clrMapOvr>
    <a:masterClrMapping/>
  </p:clrMapOvr>
  <p:transition spd="slow">
    <p:push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fld id="{E52856AD-BFC1-426F-A3DA-BE3A922C34E7}" type="datetimeFigureOut">
              <a:rPr lang="en-US"/>
              <a:pPr>
                <a:defRPr/>
              </a:pPr>
              <a:t>1/2/2013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fld id="{35E454AB-3B85-488E-98D7-0B22E0281A7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4166503"/>
      </p:ext>
    </p:extLst>
  </p:cSld>
  <p:clrMapOvr>
    <a:masterClrMapping/>
  </p:clrMapOvr>
  <p:transition spd="slow">
    <p:push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zaklad MUiE szablon.png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7127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dirty="0" err="1" smtClean="0"/>
              <a:t>Click</a:t>
            </a:r>
            <a:r>
              <a:rPr lang="pl-PL" dirty="0" smtClean="0"/>
              <a:t> to </a:t>
            </a:r>
            <a:r>
              <a:rPr lang="pl-PL" dirty="0" err="1" smtClean="0"/>
              <a:t>edit</a:t>
            </a:r>
            <a:r>
              <a:rPr lang="pl-PL" dirty="0" smtClean="0"/>
              <a:t> Master </a:t>
            </a:r>
            <a:r>
              <a:rPr lang="pl-PL" dirty="0" err="1" smtClean="0"/>
              <a:t>title</a:t>
            </a:r>
            <a:r>
              <a:rPr lang="pl-PL" dirty="0" smtClean="0"/>
              <a:t> style</a:t>
            </a:r>
            <a:endParaRPr lang="en-US" dirty="0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360363" y="1600200"/>
            <a:ext cx="8423275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69" r:id="rId1"/>
    <p:sldLayoutId id="2147484070" r:id="rId2"/>
    <p:sldLayoutId id="2147484071" r:id="rId3"/>
    <p:sldLayoutId id="2147484072" r:id="rId4"/>
    <p:sldLayoutId id="2147484073" r:id="rId5"/>
    <p:sldLayoutId id="2147484074" r:id="rId6"/>
    <p:sldLayoutId id="2147484075" r:id="rId7"/>
    <p:sldLayoutId id="2147484076" r:id="rId8"/>
    <p:sldLayoutId id="2147484077" r:id="rId9"/>
    <p:sldLayoutId id="2147484078" r:id="rId10"/>
    <p:sldLayoutId id="2147484079" r:id="rId11"/>
  </p:sldLayoutIdLst>
  <p:transition spd="slow">
    <p:push/>
  </p:transition>
  <p:timing>
    <p:tnLst>
      <p:par>
        <p:cTn id="1" dur="indefinite" restart="never" nodeType="tmRoot"/>
      </p:par>
    </p:tnLst>
  </p:timing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2600" b="1" kern="1200">
          <a:gradFill flip="none" rotWithShape="1">
            <a:gsLst>
              <a:gs pos="50000">
                <a:srgbClr val="FFFFFF"/>
              </a:gs>
              <a:gs pos="100000">
                <a:schemeClr val="bg1">
                  <a:lumMod val="50000"/>
                </a:schemeClr>
              </a:gs>
            </a:gsLst>
            <a:lin ang="5400000" scaled="0"/>
            <a:tileRect/>
          </a:gradFill>
          <a:latin typeface="+mj-lt"/>
          <a:ea typeface="MS PGothic" pitchFamily="34" charset="-128"/>
          <a:cs typeface="MS PGothic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Calibri" charset="0"/>
          <a:ea typeface="MS PGothic" pitchFamily="34" charset="-128"/>
          <a:cs typeface="MS PGothic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Calibri" charset="0"/>
          <a:ea typeface="MS PGothic" pitchFamily="34" charset="-128"/>
          <a:cs typeface="MS PGothic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Calibri" charset="0"/>
          <a:ea typeface="MS PGothic" pitchFamily="34" charset="-128"/>
          <a:cs typeface="MS PGothic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Calibri" charset="0"/>
          <a:ea typeface="MS PGothic" pitchFamily="34" charset="-128"/>
          <a:cs typeface="MS PGothic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Clr>
          <a:srgbClr val="004696"/>
        </a:buClr>
        <a:buFont typeface="Wingdings" pitchFamily="2" charset="2"/>
        <a:defRPr sz="2200" kern="1200">
          <a:solidFill>
            <a:srgbClr val="595959"/>
          </a:solidFill>
          <a:latin typeface="+mn-lt"/>
          <a:ea typeface="MS PGothic" pitchFamily="34" charset="-128"/>
          <a:cs typeface="MS PGothic" charset="0"/>
        </a:defRPr>
      </a:lvl1pPr>
      <a:lvl2pPr marL="182563" indent="-182563" algn="l" defTabSz="457200" rtl="0" eaLnBrk="0" fontAlgn="base" hangingPunct="0">
        <a:spcBef>
          <a:spcPts val="400"/>
        </a:spcBef>
        <a:spcAft>
          <a:spcPct val="0"/>
        </a:spcAft>
        <a:buClr>
          <a:srgbClr val="13517B"/>
        </a:buClr>
        <a:buFont typeface="Wingdings" pitchFamily="2" charset="2"/>
        <a:buChar char="§"/>
        <a:defRPr kern="1200">
          <a:solidFill>
            <a:srgbClr val="595959"/>
          </a:solidFill>
          <a:latin typeface="+mn-lt"/>
          <a:ea typeface="MS PGothic" pitchFamily="34" charset="-128"/>
          <a:cs typeface="MS PGothic" charset="0"/>
        </a:defRPr>
      </a:lvl2pPr>
      <a:lvl3pPr marL="365125" indent="-182563" algn="l" defTabSz="457200" rtl="0" eaLnBrk="0" fontAlgn="base" hangingPunct="0">
        <a:spcBef>
          <a:spcPct val="20000"/>
        </a:spcBef>
        <a:spcAft>
          <a:spcPct val="0"/>
        </a:spcAft>
        <a:buClr>
          <a:srgbClr val="13517B"/>
        </a:buClr>
        <a:buFont typeface="Wingdings" pitchFamily="2" charset="2"/>
        <a:buChar char="§"/>
        <a:defRPr sz="1600" kern="1200">
          <a:solidFill>
            <a:srgbClr val="595959"/>
          </a:solidFill>
          <a:latin typeface="+mn-lt"/>
          <a:ea typeface="MS PGothic" pitchFamily="34" charset="-128"/>
          <a:cs typeface="MS PGothic" charset="0"/>
        </a:defRPr>
      </a:lvl3pPr>
      <a:lvl4pPr marL="547688" indent="-182563" algn="l" defTabSz="457200" rtl="0" eaLnBrk="0" fontAlgn="base" hangingPunct="0">
        <a:spcBef>
          <a:spcPct val="20000"/>
        </a:spcBef>
        <a:spcAft>
          <a:spcPct val="0"/>
        </a:spcAft>
        <a:buClr>
          <a:srgbClr val="13517B"/>
        </a:buClr>
        <a:buFont typeface="Wingdings" pitchFamily="2" charset="2"/>
        <a:buChar char="§"/>
        <a:defRPr sz="1400" kern="1200">
          <a:solidFill>
            <a:srgbClr val="595959"/>
          </a:solidFill>
          <a:latin typeface="+mn-lt"/>
          <a:ea typeface="MS PGothic" pitchFamily="34" charset="-128"/>
          <a:cs typeface="MS PGothic" charset="0"/>
        </a:defRPr>
      </a:lvl4pPr>
      <a:lvl5pPr marL="730250" indent="-182563" algn="l" defTabSz="457200" rtl="0" eaLnBrk="0" fontAlgn="base" hangingPunct="0">
        <a:spcBef>
          <a:spcPct val="20000"/>
        </a:spcBef>
        <a:spcAft>
          <a:spcPct val="0"/>
        </a:spcAft>
        <a:buClr>
          <a:srgbClr val="13517B"/>
        </a:buClr>
        <a:buFont typeface="Wingdings" pitchFamily="2" charset="2"/>
        <a:buChar char="§"/>
        <a:defRPr sz="1200" kern="1200">
          <a:solidFill>
            <a:srgbClr val="595959"/>
          </a:solidFill>
          <a:latin typeface="+mn-lt"/>
          <a:ea typeface="MS PGothic" pitchFamily="34" charset="-128"/>
          <a:cs typeface="MS PGothic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2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2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2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3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3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5" Type="http://schemas.openxmlformats.org/officeDocument/2006/relationships/image" Target="../media/image39.png"/><Relationship Id="rId4" Type="http://schemas.openxmlformats.org/officeDocument/2006/relationships/image" Target="../media/image4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52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5" descr="pasek log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181600"/>
            <a:ext cx="9144000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1" name="Title 1"/>
          <p:cNvSpPr txBox="1">
            <a:spLocks/>
          </p:cNvSpPr>
          <p:nvPr/>
        </p:nvSpPr>
        <p:spPr bwMode="auto"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 eaLnBrk="1" hangingPunct="1"/>
            <a:r>
              <a:rPr lang="en-US" sz="3200" b="1" dirty="0" err="1">
                <a:solidFill>
                  <a:srgbClr val="055F8C"/>
                </a:solidFill>
              </a:rPr>
              <a:t>Zakład</a:t>
            </a:r>
            <a:r>
              <a:rPr lang="en-US" sz="3200" b="1" dirty="0">
                <a:solidFill>
                  <a:srgbClr val="055F8C"/>
                </a:solidFill>
              </a:rPr>
              <a:t> </a:t>
            </a:r>
            <a:r>
              <a:rPr lang="en-US" sz="3200" b="1" dirty="0" err="1">
                <a:solidFill>
                  <a:srgbClr val="055F8C"/>
                </a:solidFill>
              </a:rPr>
              <a:t>Maszyn</a:t>
            </a:r>
            <a:r>
              <a:rPr lang="en-US" sz="3200" b="1" dirty="0">
                <a:solidFill>
                  <a:srgbClr val="055F8C"/>
                </a:solidFill>
              </a:rPr>
              <a:t> </a:t>
            </a:r>
            <a:r>
              <a:rPr lang="en-US" sz="3200" b="1" dirty="0" err="1">
                <a:solidFill>
                  <a:srgbClr val="055F8C"/>
                </a:solidFill>
              </a:rPr>
              <a:t>i</a:t>
            </a:r>
            <a:r>
              <a:rPr lang="en-US" sz="3200" b="1" dirty="0">
                <a:solidFill>
                  <a:srgbClr val="055F8C"/>
                </a:solidFill>
              </a:rPr>
              <a:t> </a:t>
            </a:r>
            <a:r>
              <a:rPr lang="en-US" sz="3200" b="1" dirty="0" err="1">
                <a:solidFill>
                  <a:srgbClr val="055F8C"/>
                </a:solidFill>
              </a:rPr>
              <a:t>Urządzeń</a:t>
            </a:r>
            <a:r>
              <a:rPr lang="en-US" sz="3200" b="1" dirty="0">
                <a:solidFill>
                  <a:srgbClr val="055F8C"/>
                </a:solidFill>
              </a:rPr>
              <a:t> </a:t>
            </a:r>
            <a:r>
              <a:rPr lang="en-US" sz="3200" b="1" dirty="0" smtClean="0">
                <a:solidFill>
                  <a:srgbClr val="055F8C"/>
                </a:solidFill>
              </a:rPr>
              <a:t>E</a:t>
            </a:r>
            <a:r>
              <a:rPr lang="pl-PL" sz="3200" b="1" dirty="0" err="1" smtClean="0">
                <a:solidFill>
                  <a:srgbClr val="055F8C"/>
                </a:solidFill>
              </a:rPr>
              <a:t>nergetycznych</a:t>
            </a:r>
            <a:r>
              <a:rPr lang="en-US" sz="3200" b="1" dirty="0" smtClean="0">
                <a:solidFill>
                  <a:srgbClr val="055F8C"/>
                </a:solidFill>
              </a:rPr>
              <a:t> </a:t>
            </a:r>
            <a:r>
              <a:rPr lang="en-US" sz="3000" dirty="0">
                <a:solidFill>
                  <a:srgbClr val="055F8C"/>
                </a:solidFill>
              </a:rPr>
              <a:t>2010-2012</a:t>
            </a:r>
          </a:p>
        </p:txBody>
      </p:sp>
    </p:spTree>
  </p:cSld>
  <p:clrMapOvr>
    <a:masterClrMapping/>
  </p:clrMapOvr>
  <p:transition advTm="5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wheel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39825"/>
            <a:ext cx="9144000" cy="571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" y="274639"/>
            <a:ext cx="9143391" cy="71305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err="1" smtClean="0">
                <a:ea typeface="+mj-ea"/>
                <a:cs typeface="+mj-cs"/>
              </a:rPr>
              <a:t>Obszary</a:t>
            </a:r>
            <a:r>
              <a:rPr lang="en-US" dirty="0" smtClean="0">
                <a:ea typeface="+mj-ea"/>
                <a:cs typeface="+mj-cs"/>
              </a:rPr>
              <a:t> </a:t>
            </a:r>
            <a:r>
              <a:rPr lang="en-US" dirty="0" err="1" smtClean="0">
                <a:ea typeface="+mj-ea"/>
                <a:cs typeface="+mj-cs"/>
              </a:rPr>
              <a:t>działania</a:t>
            </a:r>
            <a:r>
              <a:rPr lang="en-US" dirty="0" smtClean="0">
                <a:ea typeface="+mj-ea"/>
                <a:cs typeface="+mj-cs"/>
              </a:rPr>
              <a:t> </a:t>
            </a:r>
            <a:r>
              <a:rPr lang="en-US" dirty="0" err="1" smtClean="0">
                <a:ea typeface="+mj-ea"/>
                <a:cs typeface="+mj-cs"/>
              </a:rPr>
              <a:t>zakładu</a:t>
            </a:r>
            <a:endParaRPr lang="en-US" dirty="0" smtClean="0">
              <a:ea typeface="+mj-ea"/>
              <a:cs typeface="+mj-c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0600" y="2970213"/>
            <a:ext cx="2103438" cy="210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3625850" y="3762375"/>
            <a:ext cx="1912938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en-US" sz="1600" b="1">
                <a:solidFill>
                  <a:schemeClr val="bg1"/>
                </a:solidFill>
              </a:rPr>
              <a:t>ENERGETYKA</a:t>
            </a:r>
            <a:br>
              <a:rPr lang="en-US" sz="1600" b="1">
                <a:solidFill>
                  <a:schemeClr val="bg1"/>
                </a:solidFill>
              </a:rPr>
            </a:br>
            <a:r>
              <a:rPr lang="en-US" sz="1600" b="1">
                <a:solidFill>
                  <a:schemeClr val="bg1"/>
                </a:solidFill>
              </a:rPr>
              <a:t>PRAKTYCZNA</a:t>
            </a:r>
          </a:p>
        </p:txBody>
      </p:sp>
      <p:pic>
        <p:nvPicPr>
          <p:cNvPr id="33" name="Picture 32" descr="energetyka jadrowa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8475" y="2759075"/>
            <a:ext cx="682625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Picture 34" descr="systemy_informatyczne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0050" y="2209800"/>
            <a:ext cx="719138" cy="725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" name="TextBox 35"/>
          <p:cNvSpPr txBox="1">
            <a:spLocks noChangeArrowheads="1"/>
          </p:cNvSpPr>
          <p:nvPr/>
        </p:nvSpPr>
        <p:spPr bwMode="auto">
          <a:xfrm>
            <a:off x="2973388" y="2462213"/>
            <a:ext cx="782637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 eaLnBrk="1" hangingPunct="1"/>
            <a:r>
              <a:rPr lang="pl-PL" sz="800" b="1">
                <a:solidFill>
                  <a:schemeClr val="bg1"/>
                </a:solidFill>
              </a:rPr>
              <a:t>ENERGETYKA</a:t>
            </a:r>
          </a:p>
          <a:p>
            <a:pPr algn="ctr" eaLnBrk="1" hangingPunct="1"/>
            <a:r>
              <a:rPr lang="pl-PL" sz="800" b="1">
                <a:solidFill>
                  <a:schemeClr val="bg1"/>
                </a:solidFill>
              </a:rPr>
              <a:t>JĄDROWA</a:t>
            </a:r>
            <a:endParaRPr lang="en-US" sz="800" b="1">
              <a:solidFill>
                <a:schemeClr val="bg1"/>
              </a:solidFill>
            </a:endParaRPr>
          </a:p>
        </p:txBody>
      </p:sp>
      <p:sp>
        <p:nvSpPr>
          <p:cNvPr id="37" name="TextBox 36"/>
          <p:cNvSpPr txBox="1">
            <a:spLocks noChangeArrowheads="1"/>
          </p:cNvSpPr>
          <p:nvPr/>
        </p:nvSpPr>
        <p:spPr bwMode="auto">
          <a:xfrm>
            <a:off x="3733800" y="1911350"/>
            <a:ext cx="17287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 eaLnBrk="1" hangingPunct="1"/>
            <a:r>
              <a:rPr lang="pl-PL" sz="800" b="1">
                <a:solidFill>
                  <a:schemeClr val="bg1"/>
                </a:solidFill>
              </a:rPr>
              <a:t>SYSTEMY INFORMATYCZNE,</a:t>
            </a:r>
          </a:p>
          <a:p>
            <a:pPr algn="ctr" eaLnBrk="1" hangingPunct="1"/>
            <a:r>
              <a:rPr lang="pl-PL" sz="800" b="1">
                <a:solidFill>
                  <a:schemeClr val="bg1"/>
                </a:solidFill>
              </a:rPr>
              <a:t>MODELOWANIE I OPTYMALIZACJA</a:t>
            </a:r>
            <a:endParaRPr lang="en-US" sz="800" b="1">
              <a:solidFill>
                <a:schemeClr val="bg1"/>
              </a:solidFill>
            </a:endParaRPr>
          </a:p>
        </p:txBody>
      </p:sp>
      <p:pic>
        <p:nvPicPr>
          <p:cNvPr id="39" name="Picture 38" descr="ochrona srodowiska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0513" y="2759075"/>
            <a:ext cx="720725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" name="TextBox 39"/>
          <p:cNvSpPr txBox="1">
            <a:spLocks noChangeArrowheads="1"/>
          </p:cNvSpPr>
          <p:nvPr/>
        </p:nvSpPr>
        <p:spPr bwMode="auto">
          <a:xfrm>
            <a:off x="5257800" y="2462213"/>
            <a:ext cx="931863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 eaLnBrk="1" hangingPunct="1"/>
            <a:r>
              <a:rPr lang="pl-PL" sz="800" b="1">
                <a:solidFill>
                  <a:schemeClr val="bg1"/>
                </a:solidFill>
              </a:rPr>
              <a:t>OCHRONA</a:t>
            </a:r>
          </a:p>
          <a:p>
            <a:pPr algn="ctr" eaLnBrk="1" hangingPunct="1"/>
            <a:r>
              <a:rPr lang="pl-PL" sz="800" b="1">
                <a:solidFill>
                  <a:schemeClr val="bg1"/>
                </a:solidFill>
              </a:rPr>
              <a:t>ŚRODOWISKA</a:t>
            </a:r>
            <a:endParaRPr lang="en-US" sz="800" b="1">
              <a:solidFill>
                <a:schemeClr val="bg1"/>
              </a:solidFill>
            </a:endParaRPr>
          </a:p>
        </p:txBody>
      </p:sp>
      <p:pic>
        <p:nvPicPr>
          <p:cNvPr id="43" name="Picture 42" descr="maszyny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9713" y="4041775"/>
            <a:ext cx="682625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" name="TextBox 43"/>
          <p:cNvSpPr txBox="1">
            <a:spLocks noChangeArrowheads="1"/>
          </p:cNvSpPr>
          <p:nvPr/>
        </p:nvSpPr>
        <p:spPr bwMode="auto">
          <a:xfrm>
            <a:off x="2579688" y="4714875"/>
            <a:ext cx="10842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 eaLnBrk="1" hangingPunct="1"/>
            <a:r>
              <a:rPr lang="pl-PL" sz="800" b="1">
                <a:solidFill>
                  <a:schemeClr val="bg1"/>
                </a:solidFill>
              </a:rPr>
              <a:t>MASZYNY</a:t>
            </a:r>
          </a:p>
          <a:p>
            <a:pPr algn="ctr" eaLnBrk="1" hangingPunct="1"/>
            <a:r>
              <a:rPr lang="pl-PL" sz="800" b="1">
                <a:solidFill>
                  <a:schemeClr val="bg1"/>
                </a:solidFill>
              </a:rPr>
              <a:t>ENERGETYCZNE - </a:t>
            </a:r>
          </a:p>
          <a:p>
            <a:pPr algn="ctr" eaLnBrk="1" hangingPunct="1"/>
            <a:r>
              <a:rPr lang="pl-PL" sz="800" b="1">
                <a:solidFill>
                  <a:schemeClr val="bg1"/>
                </a:solidFill>
              </a:rPr>
              <a:t>KOTŁY, </a:t>
            </a:r>
          </a:p>
          <a:p>
            <a:pPr algn="ctr" eaLnBrk="1" hangingPunct="1"/>
            <a:r>
              <a:rPr lang="pl-PL" sz="800" b="1">
                <a:solidFill>
                  <a:schemeClr val="bg1"/>
                </a:solidFill>
              </a:rPr>
              <a:t>TURBINY</a:t>
            </a:r>
            <a:endParaRPr lang="en-US" sz="800" b="1">
              <a:solidFill>
                <a:schemeClr val="bg1"/>
              </a:solidFill>
            </a:endParaRPr>
          </a:p>
        </p:txBody>
      </p:sp>
      <p:pic>
        <p:nvPicPr>
          <p:cNvPr id="46" name="Picture 45" descr="procesy_inwestycyjne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3088" y="4041775"/>
            <a:ext cx="712787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" name="TextBox 46"/>
          <p:cNvSpPr txBox="1">
            <a:spLocks noChangeArrowheads="1"/>
          </p:cNvSpPr>
          <p:nvPr/>
        </p:nvSpPr>
        <p:spPr bwMode="auto">
          <a:xfrm>
            <a:off x="5556250" y="4697413"/>
            <a:ext cx="931863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 eaLnBrk="1" hangingPunct="1"/>
            <a:r>
              <a:rPr lang="pl-PL" sz="800" b="1">
                <a:solidFill>
                  <a:schemeClr val="bg1"/>
                </a:solidFill>
              </a:rPr>
              <a:t>PROCESY</a:t>
            </a:r>
          </a:p>
          <a:p>
            <a:pPr algn="ctr" eaLnBrk="1" hangingPunct="1"/>
            <a:r>
              <a:rPr lang="pl-PL" sz="800" b="1">
                <a:solidFill>
                  <a:schemeClr val="bg1"/>
                </a:solidFill>
              </a:rPr>
              <a:t>INWESTYCYJNE</a:t>
            </a:r>
            <a:endParaRPr lang="en-US" sz="800" b="1">
              <a:solidFill>
                <a:schemeClr val="bg1"/>
              </a:solidFill>
            </a:endParaRPr>
          </a:p>
        </p:txBody>
      </p:sp>
      <p:pic>
        <p:nvPicPr>
          <p:cNvPr id="49" name="Picture 48" descr="ogniwa_paliwowe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4888" y="5030788"/>
            <a:ext cx="719137" cy="712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" name="TextBox 49"/>
          <p:cNvSpPr txBox="1">
            <a:spLocks noChangeArrowheads="1"/>
          </p:cNvSpPr>
          <p:nvPr/>
        </p:nvSpPr>
        <p:spPr bwMode="auto">
          <a:xfrm>
            <a:off x="3432175" y="5703888"/>
            <a:ext cx="931863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 eaLnBrk="1" hangingPunct="1"/>
            <a:r>
              <a:rPr lang="pl-PL" sz="800" b="1">
                <a:solidFill>
                  <a:schemeClr val="bg1"/>
                </a:solidFill>
              </a:rPr>
              <a:t>OGNIWA</a:t>
            </a:r>
          </a:p>
          <a:p>
            <a:pPr algn="ctr" eaLnBrk="1" hangingPunct="1"/>
            <a:r>
              <a:rPr lang="pl-PL" sz="800" b="1">
                <a:solidFill>
                  <a:schemeClr val="bg1"/>
                </a:solidFill>
              </a:rPr>
              <a:t>PALIWOWE</a:t>
            </a:r>
            <a:endParaRPr lang="en-US" sz="800" b="1">
              <a:solidFill>
                <a:schemeClr val="bg1"/>
              </a:solidFill>
            </a:endParaRPr>
          </a:p>
        </p:txBody>
      </p:sp>
      <p:pic>
        <p:nvPicPr>
          <p:cNvPr id="52" name="Picture 51" descr="nowe_technologie.pn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9338" y="5030788"/>
            <a:ext cx="714375" cy="719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" name="TextBox 60"/>
          <p:cNvSpPr txBox="1">
            <a:spLocks noChangeArrowheads="1"/>
          </p:cNvSpPr>
          <p:nvPr/>
        </p:nvSpPr>
        <p:spPr bwMode="auto">
          <a:xfrm>
            <a:off x="4751388" y="5710238"/>
            <a:ext cx="931862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 eaLnBrk="1" hangingPunct="1"/>
            <a:r>
              <a:rPr lang="pl-PL" sz="800" b="1">
                <a:solidFill>
                  <a:schemeClr val="bg1"/>
                </a:solidFill>
              </a:rPr>
              <a:t>NOWE</a:t>
            </a:r>
          </a:p>
          <a:p>
            <a:pPr algn="ctr" eaLnBrk="1" hangingPunct="1"/>
            <a:r>
              <a:rPr lang="pl-PL" sz="800" b="1">
                <a:solidFill>
                  <a:schemeClr val="bg1"/>
                </a:solidFill>
              </a:rPr>
              <a:t>TECHNOLOGIE</a:t>
            </a:r>
            <a:endParaRPr lang="en-US" sz="800" b="1">
              <a:solidFill>
                <a:schemeClr val="bg1"/>
              </a:solidFill>
            </a:endParaRPr>
          </a:p>
        </p:txBody>
      </p:sp>
      <p:cxnSp>
        <p:nvCxnSpPr>
          <p:cNvPr id="24" name="Straight Connector 23"/>
          <p:cNvCxnSpPr/>
          <p:nvPr/>
        </p:nvCxnSpPr>
        <p:spPr>
          <a:xfrm flipH="1">
            <a:off x="4567238" y="2874963"/>
            <a:ext cx="3175" cy="338137"/>
          </a:xfrm>
          <a:prstGeom prst="line">
            <a:avLst/>
          </a:prstGeom>
          <a:ln w="15875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/>
          <p:nvPr/>
        </p:nvCxnSpPr>
        <p:spPr>
          <a:xfrm>
            <a:off x="3614738" y="3303588"/>
            <a:ext cx="254000" cy="222250"/>
          </a:xfrm>
          <a:prstGeom prst="line">
            <a:avLst/>
          </a:prstGeom>
          <a:ln w="15875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/>
          <p:cNvCxnSpPr/>
          <p:nvPr/>
        </p:nvCxnSpPr>
        <p:spPr>
          <a:xfrm flipV="1">
            <a:off x="5230813" y="3317875"/>
            <a:ext cx="254000" cy="222250"/>
          </a:xfrm>
          <a:prstGeom prst="line">
            <a:avLst/>
          </a:prstGeom>
          <a:ln w="15875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 flipH="1">
            <a:off x="3390900" y="4338638"/>
            <a:ext cx="365125" cy="65087"/>
          </a:xfrm>
          <a:prstGeom prst="line">
            <a:avLst/>
          </a:prstGeom>
          <a:ln w="15875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/>
          <p:cNvCxnSpPr/>
          <p:nvPr/>
        </p:nvCxnSpPr>
        <p:spPr>
          <a:xfrm>
            <a:off x="5383213" y="4338638"/>
            <a:ext cx="366712" cy="65087"/>
          </a:xfrm>
          <a:prstGeom prst="line">
            <a:avLst/>
          </a:prstGeom>
          <a:ln w="15875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/>
          <p:cNvCxnSpPr/>
          <p:nvPr/>
        </p:nvCxnSpPr>
        <p:spPr>
          <a:xfrm flipH="1">
            <a:off x="4027488" y="4813300"/>
            <a:ext cx="182562" cy="333375"/>
          </a:xfrm>
          <a:prstGeom prst="line">
            <a:avLst/>
          </a:prstGeom>
          <a:ln w="15875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/>
        </p:nvCxnSpPr>
        <p:spPr>
          <a:xfrm flipH="1" flipV="1">
            <a:off x="4913313" y="4813300"/>
            <a:ext cx="184150" cy="333375"/>
          </a:xfrm>
          <a:prstGeom prst="line">
            <a:avLst/>
          </a:prstGeom>
          <a:ln w="15875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 advTm="10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2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200"/>
                            </p:stCondLst>
                            <p:childTnLst>
                              <p:par>
                                <p:cTn id="1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800"/>
                            </p:stCondLst>
                            <p:childTnLst>
                              <p:par>
                                <p:cTn id="2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3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2100"/>
                            </p:stCondLst>
                            <p:childTnLst>
                              <p:par>
                                <p:cTn id="27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2400"/>
                            </p:stCondLst>
                            <p:childTnLst>
                              <p:par>
                                <p:cTn id="3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3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2700"/>
                            </p:stCondLst>
                            <p:childTnLst>
                              <p:par>
                                <p:cTn id="37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4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3300"/>
                            </p:stCondLst>
                            <p:childTnLst>
                              <p:par>
                                <p:cTn id="47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3600"/>
                            </p:stCondLst>
                            <p:childTnLst>
                              <p:par>
                                <p:cTn id="5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3900"/>
                            </p:stCondLst>
                            <p:childTnLst>
                              <p:par>
                                <p:cTn id="5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4400"/>
                            </p:stCondLst>
                            <p:childTnLst>
                              <p:par>
                                <p:cTn id="7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3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 nodeType="afterGroup">
                            <p:stCondLst>
                              <p:cond delay="4700"/>
                            </p:stCondLst>
                            <p:childTnLst>
                              <p:par>
                                <p:cTn id="8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3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8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3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 nodeType="afterGroup">
                            <p:stCondLst>
                              <p:cond delay="5300"/>
                            </p:stCondLst>
                            <p:childTnLst>
                              <p:par>
                                <p:cTn id="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3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 nodeType="afterGroup">
                            <p:stCondLst>
                              <p:cond delay="5600"/>
                            </p:stCondLst>
                            <p:childTnLst>
                              <p:par>
                                <p:cTn id="9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3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 nodeType="afterGroup">
                            <p:stCondLst>
                              <p:cond delay="5900"/>
                            </p:stCondLst>
                            <p:childTnLst>
                              <p:par>
                                <p:cTn id="9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3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 nodeType="afterGroup">
                            <p:stCondLst>
                              <p:cond delay="6200"/>
                            </p:stCondLst>
                            <p:childTnLst>
                              <p:par>
                                <p:cTn id="10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3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6" grpId="0"/>
      <p:bldP spid="37" grpId="0"/>
      <p:bldP spid="40" grpId="0"/>
      <p:bldP spid="44" grpId="0"/>
      <p:bldP spid="47" grpId="0"/>
      <p:bldP spid="50" grpId="0"/>
      <p:bldP spid="6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12" descr="wheel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39825"/>
            <a:ext cx="9144000" cy="571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" y="274639"/>
            <a:ext cx="9143391" cy="71305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err="1" smtClean="0">
                <a:ea typeface="+mj-ea"/>
                <a:cs typeface="+mj-cs"/>
              </a:rPr>
              <a:t>Obszary</a:t>
            </a:r>
            <a:r>
              <a:rPr lang="en-US" dirty="0" smtClean="0">
                <a:ea typeface="+mj-ea"/>
                <a:cs typeface="+mj-cs"/>
              </a:rPr>
              <a:t> </a:t>
            </a:r>
            <a:r>
              <a:rPr lang="en-US" dirty="0" err="1" smtClean="0">
                <a:ea typeface="+mj-ea"/>
                <a:cs typeface="+mj-cs"/>
              </a:rPr>
              <a:t>działania</a:t>
            </a:r>
            <a:r>
              <a:rPr lang="en-US" dirty="0" smtClean="0">
                <a:ea typeface="+mj-ea"/>
                <a:cs typeface="+mj-cs"/>
              </a:rPr>
              <a:t> </a:t>
            </a:r>
            <a:r>
              <a:rPr lang="en-US" dirty="0" err="1" smtClean="0">
                <a:ea typeface="+mj-ea"/>
                <a:cs typeface="+mj-cs"/>
              </a:rPr>
              <a:t>zakładu</a:t>
            </a:r>
            <a:endParaRPr lang="en-US" dirty="0" smtClean="0">
              <a:ea typeface="+mj-ea"/>
              <a:cs typeface="+mj-c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0600" y="2970213"/>
            <a:ext cx="2103438" cy="210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3625850" y="3762375"/>
            <a:ext cx="1912938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en-US" sz="1600" b="1">
                <a:solidFill>
                  <a:schemeClr val="bg1"/>
                </a:solidFill>
              </a:rPr>
              <a:t>ENERGETYKA</a:t>
            </a:r>
            <a:br>
              <a:rPr lang="en-US" sz="1600" b="1">
                <a:solidFill>
                  <a:schemeClr val="bg1"/>
                </a:solidFill>
              </a:rPr>
            </a:br>
            <a:r>
              <a:rPr lang="en-US" sz="1600" b="1">
                <a:solidFill>
                  <a:schemeClr val="bg1"/>
                </a:solidFill>
              </a:rPr>
              <a:t>PRAKTYCZNA</a:t>
            </a:r>
          </a:p>
        </p:txBody>
      </p:sp>
      <p:pic>
        <p:nvPicPr>
          <p:cNvPr id="33" name="Picture 32" descr="energetyka jadrowa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8475" y="2759075"/>
            <a:ext cx="682625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Picture 34" descr="systemy_informatyczne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0050" y="2209800"/>
            <a:ext cx="719138" cy="725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" name="TextBox 35"/>
          <p:cNvSpPr txBox="1">
            <a:spLocks noChangeArrowheads="1"/>
          </p:cNvSpPr>
          <p:nvPr/>
        </p:nvSpPr>
        <p:spPr bwMode="auto">
          <a:xfrm>
            <a:off x="2973388" y="2462213"/>
            <a:ext cx="782637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 eaLnBrk="1" hangingPunct="1"/>
            <a:r>
              <a:rPr lang="pl-PL" sz="800" b="1">
                <a:solidFill>
                  <a:schemeClr val="bg1"/>
                </a:solidFill>
              </a:rPr>
              <a:t>ENERGETYKA</a:t>
            </a:r>
          </a:p>
          <a:p>
            <a:pPr algn="ctr" eaLnBrk="1" hangingPunct="1"/>
            <a:r>
              <a:rPr lang="pl-PL" sz="800" b="1">
                <a:solidFill>
                  <a:schemeClr val="bg1"/>
                </a:solidFill>
              </a:rPr>
              <a:t>JĄDROWA</a:t>
            </a:r>
            <a:endParaRPr lang="en-US" sz="800" b="1">
              <a:solidFill>
                <a:schemeClr val="bg1"/>
              </a:solidFill>
            </a:endParaRPr>
          </a:p>
        </p:txBody>
      </p:sp>
      <p:sp>
        <p:nvSpPr>
          <p:cNvPr id="37" name="TextBox 36"/>
          <p:cNvSpPr txBox="1">
            <a:spLocks noChangeArrowheads="1"/>
          </p:cNvSpPr>
          <p:nvPr/>
        </p:nvSpPr>
        <p:spPr bwMode="auto">
          <a:xfrm>
            <a:off x="3733800" y="1911350"/>
            <a:ext cx="17287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 eaLnBrk="1" hangingPunct="1"/>
            <a:r>
              <a:rPr lang="pl-PL" sz="800" b="1">
                <a:solidFill>
                  <a:schemeClr val="bg1"/>
                </a:solidFill>
              </a:rPr>
              <a:t>SYSTEMY INFORMATYCZNE,</a:t>
            </a:r>
          </a:p>
          <a:p>
            <a:pPr algn="ctr" eaLnBrk="1" hangingPunct="1"/>
            <a:r>
              <a:rPr lang="pl-PL" sz="800" b="1">
                <a:solidFill>
                  <a:schemeClr val="bg1"/>
                </a:solidFill>
              </a:rPr>
              <a:t>MODELOWANIE I OPTYMALIZACJA</a:t>
            </a:r>
            <a:endParaRPr lang="en-US" sz="800" b="1">
              <a:solidFill>
                <a:schemeClr val="bg1"/>
              </a:solidFill>
            </a:endParaRPr>
          </a:p>
        </p:txBody>
      </p:sp>
      <p:pic>
        <p:nvPicPr>
          <p:cNvPr id="39" name="Picture 38" descr="ochrona srodowiska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0513" y="2759075"/>
            <a:ext cx="720725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" name="TextBox 39"/>
          <p:cNvSpPr txBox="1">
            <a:spLocks noChangeArrowheads="1"/>
          </p:cNvSpPr>
          <p:nvPr/>
        </p:nvSpPr>
        <p:spPr bwMode="auto">
          <a:xfrm>
            <a:off x="5257800" y="2462213"/>
            <a:ext cx="931863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 eaLnBrk="1" hangingPunct="1"/>
            <a:r>
              <a:rPr lang="pl-PL" sz="800" b="1">
                <a:solidFill>
                  <a:schemeClr val="bg1"/>
                </a:solidFill>
              </a:rPr>
              <a:t>OCHRONA</a:t>
            </a:r>
          </a:p>
          <a:p>
            <a:pPr algn="ctr" eaLnBrk="1" hangingPunct="1"/>
            <a:r>
              <a:rPr lang="pl-PL" sz="800" b="1">
                <a:solidFill>
                  <a:schemeClr val="bg1"/>
                </a:solidFill>
              </a:rPr>
              <a:t>ŚRODOWISKA</a:t>
            </a:r>
            <a:endParaRPr lang="en-US" sz="800" b="1">
              <a:solidFill>
                <a:schemeClr val="bg1"/>
              </a:solidFill>
            </a:endParaRPr>
          </a:p>
        </p:txBody>
      </p:sp>
      <p:pic>
        <p:nvPicPr>
          <p:cNvPr id="43" name="Picture 42" descr="maszyny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9713" y="4041775"/>
            <a:ext cx="682625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" name="TextBox 43"/>
          <p:cNvSpPr txBox="1">
            <a:spLocks noChangeArrowheads="1"/>
          </p:cNvSpPr>
          <p:nvPr/>
        </p:nvSpPr>
        <p:spPr bwMode="auto">
          <a:xfrm>
            <a:off x="2579688" y="4714875"/>
            <a:ext cx="10842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 eaLnBrk="1" hangingPunct="1"/>
            <a:r>
              <a:rPr lang="pl-PL" sz="800" b="1">
                <a:solidFill>
                  <a:schemeClr val="bg1"/>
                </a:solidFill>
              </a:rPr>
              <a:t>MASZYNY</a:t>
            </a:r>
          </a:p>
          <a:p>
            <a:pPr algn="ctr" eaLnBrk="1" hangingPunct="1"/>
            <a:r>
              <a:rPr lang="pl-PL" sz="800" b="1">
                <a:solidFill>
                  <a:schemeClr val="bg1"/>
                </a:solidFill>
              </a:rPr>
              <a:t>ENERGETYCZNE - </a:t>
            </a:r>
          </a:p>
          <a:p>
            <a:pPr algn="ctr" eaLnBrk="1" hangingPunct="1"/>
            <a:r>
              <a:rPr lang="pl-PL" sz="800" b="1">
                <a:solidFill>
                  <a:schemeClr val="bg1"/>
                </a:solidFill>
              </a:rPr>
              <a:t>KOTŁY, </a:t>
            </a:r>
          </a:p>
          <a:p>
            <a:pPr algn="ctr" eaLnBrk="1" hangingPunct="1"/>
            <a:r>
              <a:rPr lang="pl-PL" sz="800" b="1">
                <a:solidFill>
                  <a:schemeClr val="bg1"/>
                </a:solidFill>
              </a:rPr>
              <a:t>TURBINY</a:t>
            </a:r>
            <a:endParaRPr lang="en-US" sz="800" b="1">
              <a:solidFill>
                <a:schemeClr val="bg1"/>
              </a:solidFill>
            </a:endParaRPr>
          </a:p>
        </p:txBody>
      </p:sp>
      <p:pic>
        <p:nvPicPr>
          <p:cNvPr id="46" name="Picture 45" descr="procesy_inwestycyjne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3088" y="4041775"/>
            <a:ext cx="712787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" name="TextBox 46"/>
          <p:cNvSpPr txBox="1">
            <a:spLocks noChangeArrowheads="1"/>
          </p:cNvSpPr>
          <p:nvPr/>
        </p:nvSpPr>
        <p:spPr bwMode="auto">
          <a:xfrm>
            <a:off x="5556250" y="4697413"/>
            <a:ext cx="931863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 eaLnBrk="1" hangingPunct="1"/>
            <a:r>
              <a:rPr lang="pl-PL" sz="800" b="1">
                <a:solidFill>
                  <a:schemeClr val="bg1"/>
                </a:solidFill>
              </a:rPr>
              <a:t>PROCESY</a:t>
            </a:r>
          </a:p>
          <a:p>
            <a:pPr algn="ctr" eaLnBrk="1" hangingPunct="1"/>
            <a:r>
              <a:rPr lang="pl-PL" sz="800" b="1">
                <a:solidFill>
                  <a:schemeClr val="bg1"/>
                </a:solidFill>
              </a:rPr>
              <a:t>INWESTYCYJNE</a:t>
            </a:r>
            <a:endParaRPr lang="en-US" sz="800" b="1">
              <a:solidFill>
                <a:schemeClr val="bg1"/>
              </a:solidFill>
            </a:endParaRPr>
          </a:p>
        </p:txBody>
      </p:sp>
      <p:pic>
        <p:nvPicPr>
          <p:cNvPr id="49" name="Picture 48" descr="ogniwa_paliwowe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4888" y="5030788"/>
            <a:ext cx="719137" cy="712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" name="TextBox 49"/>
          <p:cNvSpPr txBox="1">
            <a:spLocks noChangeArrowheads="1"/>
          </p:cNvSpPr>
          <p:nvPr/>
        </p:nvSpPr>
        <p:spPr bwMode="auto">
          <a:xfrm>
            <a:off x="3432175" y="5703888"/>
            <a:ext cx="931863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 eaLnBrk="1" hangingPunct="1"/>
            <a:r>
              <a:rPr lang="pl-PL" sz="800" b="1">
                <a:solidFill>
                  <a:schemeClr val="bg1"/>
                </a:solidFill>
              </a:rPr>
              <a:t>OGNIWA</a:t>
            </a:r>
          </a:p>
          <a:p>
            <a:pPr algn="ctr" eaLnBrk="1" hangingPunct="1"/>
            <a:r>
              <a:rPr lang="pl-PL" sz="800" b="1">
                <a:solidFill>
                  <a:schemeClr val="bg1"/>
                </a:solidFill>
              </a:rPr>
              <a:t>PALIWOWE</a:t>
            </a:r>
            <a:endParaRPr lang="en-US" sz="800" b="1">
              <a:solidFill>
                <a:schemeClr val="bg1"/>
              </a:solidFill>
            </a:endParaRPr>
          </a:p>
        </p:txBody>
      </p:sp>
      <p:pic>
        <p:nvPicPr>
          <p:cNvPr id="52" name="Picture 51" descr="nowe_technologie.pn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9338" y="5030788"/>
            <a:ext cx="714375" cy="719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" name="TextBox 60"/>
          <p:cNvSpPr txBox="1">
            <a:spLocks noChangeArrowheads="1"/>
          </p:cNvSpPr>
          <p:nvPr/>
        </p:nvSpPr>
        <p:spPr bwMode="auto">
          <a:xfrm>
            <a:off x="4751388" y="5710238"/>
            <a:ext cx="931862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 eaLnBrk="1" hangingPunct="1"/>
            <a:r>
              <a:rPr lang="pl-PL" sz="800" b="1">
                <a:solidFill>
                  <a:schemeClr val="bg1"/>
                </a:solidFill>
              </a:rPr>
              <a:t>NOWE</a:t>
            </a:r>
          </a:p>
          <a:p>
            <a:pPr algn="ctr" eaLnBrk="1" hangingPunct="1"/>
            <a:r>
              <a:rPr lang="pl-PL" sz="800" b="1">
                <a:solidFill>
                  <a:schemeClr val="bg1"/>
                </a:solidFill>
              </a:rPr>
              <a:t>TECHNOLOGIE</a:t>
            </a:r>
            <a:endParaRPr lang="en-US" sz="800" b="1">
              <a:solidFill>
                <a:schemeClr val="bg1"/>
              </a:solidFill>
            </a:endParaRPr>
          </a:p>
        </p:txBody>
      </p:sp>
      <p:cxnSp>
        <p:nvCxnSpPr>
          <p:cNvPr id="24" name="Straight Connector 23"/>
          <p:cNvCxnSpPr/>
          <p:nvPr/>
        </p:nvCxnSpPr>
        <p:spPr>
          <a:xfrm flipH="1">
            <a:off x="4567238" y="2874963"/>
            <a:ext cx="3175" cy="338137"/>
          </a:xfrm>
          <a:prstGeom prst="line">
            <a:avLst/>
          </a:prstGeom>
          <a:ln w="15875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/>
          <p:nvPr/>
        </p:nvCxnSpPr>
        <p:spPr>
          <a:xfrm>
            <a:off x="3614738" y="3303588"/>
            <a:ext cx="254000" cy="222250"/>
          </a:xfrm>
          <a:prstGeom prst="line">
            <a:avLst/>
          </a:prstGeom>
          <a:ln w="15875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/>
          <p:cNvCxnSpPr/>
          <p:nvPr/>
        </p:nvCxnSpPr>
        <p:spPr>
          <a:xfrm flipV="1">
            <a:off x="5230813" y="3317875"/>
            <a:ext cx="254000" cy="222250"/>
          </a:xfrm>
          <a:prstGeom prst="line">
            <a:avLst/>
          </a:prstGeom>
          <a:ln w="15875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 flipH="1">
            <a:off x="3390900" y="4338638"/>
            <a:ext cx="365125" cy="65087"/>
          </a:xfrm>
          <a:prstGeom prst="line">
            <a:avLst/>
          </a:prstGeom>
          <a:ln w="15875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/>
          <p:cNvCxnSpPr/>
          <p:nvPr/>
        </p:nvCxnSpPr>
        <p:spPr>
          <a:xfrm>
            <a:off x="5383213" y="4338638"/>
            <a:ext cx="366712" cy="65087"/>
          </a:xfrm>
          <a:prstGeom prst="line">
            <a:avLst/>
          </a:prstGeom>
          <a:ln w="15875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/>
          <p:cNvCxnSpPr/>
          <p:nvPr/>
        </p:nvCxnSpPr>
        <p:spPr>
          <a:xfrm flipH="1">
            <a:off x="4027488" y="4813300"/>
            <a:ext cx="182562" cy="333375"/>
          </a:xfrm>
          <a:prstGeom prst="line">
            <a:avLst/>
          </a:prstGeom>
          <a:ln w="15875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/>
        </p:nvCxnSpPr>
        <p:spPr>
          <a:xfrm flipH="1" flipV="1">
            <a:off x="4913313" y="4813300"/>
            <a:ext cx="184150" cy="333375"/>
          </a:xfrm>
          <a:prstGeom prst="line">
            <a:avLst/>
          </a:prstGeom>
          <a:ln w="15875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7" name="Picture 26" descr="kulka big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3875" y="2490788"/>
            <a:ext cx="3016250" cy="301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8" name="Group 27"/>
          <p:cNvGrpSpPr>
            <a:grpSpLocks/>
          </p:cNvGrpSpPr>
          <p:nvPr/>
        </p:nvGrpSpPr>
        <p:grpSpPr bwMode="auto">
          <a:xfrm>
            <a:off x="3252788" y="3179763"/>
            <a:ext cx="2655887" cy="1462087"/>
            <a:chOff x="3253352" y="3179565"/>
            <a:chExt cx="2655323" cy="1461665"/>
          </a:xfrm>
        </p:grpSpPr>
        <p:pic>
          <p:nvPicPr>
            <p:cNvPr id="14365" name="Picture 28" descr="systemy_informatyczne_W.png"/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14831" y="3179565"/>
              <a:ext cx="914339" cy="9143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366" name="TextBox 29"/>
            <p:cNvSpPr txBox="1">
              <a:spLocks noChangeArrowheads="1"/>
            </p:cNvSpPr>
            <p:nvPr/>
          </p:nvSpPr>
          <p:spPr bwMode="auto">
            <a:xfrm>
              <a:off x="3253352" y="3994899"/>
              <a:ext cx="2655323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9pPr>
            </a:lstStyle>
            <a:p>
              <a:pPr algn="ctr" eaLnBrk="1" hangingPunct="1"/>
              <a:r>
                <a:rPr lang="pl-PL" sz="1200" b="1">
                  <a:solidFill>
                    <a:schemeClr val="bg1"/>
                  </a:solidFill>
                </a:rPr>
                <a:t>SYSTEMY INFORMATYCZNE,</a:t>
              </a:r>
            </a:p>
            <a:p>
              <a:pPr algn="ctr" eaLnBrk="1" hangingPunct="1"/>
              <a:r>
                <a:rPr lang="pl-PL" sz="1200" b="1">
                  <a:solidFill>
                    <a:schemeClr val="bg1"/>
                  </a:solidFill>
                </a:rPr>
                <a:t>MODELOWANIE</a:t>
              </a:r>
            </a:p>
            <a:p>
              <a:pPr algn="ctr" eaLnBrk="1" hangingPunct="1"/>
              <a:r>
                <a:rPr lang="pl-PL" sz="1200" b="1">
                  <a:solidFill>
                    <a:schemeClr val="bg1"/>
                  </a:solidFill>
                </a:rPr>
                <a:t>I OPTYMALIZACJA</a:t>
              </a:r>
            </a:p>
          </p:txBody>
        </p:sp>
      </p:grpSp>
    </p:spTree>
  </p:cSld>
  <p:clrMapOvr>
    <a:masterClrMapping/>
  </p:clrMapOvr>
  <p:transition spd="slow" advTm="10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72" presetID="2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3" dur="3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3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800"/>
                            </p:stCondLst>
                            <p:childTnLst>
                              <p:par>
                                <p:cTn id="77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1300"/>
                            </p:stCondLst>
                            <p:childTnLst>
                              <p:par>
                                <p:cTn id="8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6" grpId="0"/>
      <p:bldP spid="37" grpId="0"/>
      <p:bldP spid="40" grpId="0"/>
      <p:bldP spid="44" grpId="0"/>
      <p:bldP spid="47" grpId="0"/>
      <p:bldP spid="50" grpId="0"/>
      <p:bldP spid="6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9"/>
            <a:ext cx="9144000" cy="712787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err="1" smtClean="0">
                <a:ea typeface="ＭＳ Ｐゴシック" charset="0"/>
                <a:cs typeface="ＭＳ Ｐゴシック" charset="0"/>
              </a:rPr>
              <a:t>Systemy</a:t>
            </a:r>
            <a:r>
              <a:rPr lang="en-US" dirty="0" smtClean="0">
                <a:ea typeface="ＭＳ Ｐゴシック" charset="0"/>
                <a:cs typeface="ＭＳ Ｐゴシック" charset="0"/>
              </a:rPr>
              <a:t> </a:t>
            </a:r>
            <a:r>
              <a:rPr lang="en-US" dirty="0" err="1" smtClean="0">
                <a:ea typeface="ＭＳ Ｐゴシック" charset="0"/>
                <a:cs typeface="ＭＳ Ｐゴシック" charset="0"/>
              </a:rPr>
              <a:t>informatyczne</a:t>
            </a:r>
            <a:r>
              <a:rPr lang="en-US" dirty="0" smtClean="0">
                <a:ea typeface="ＭＳ Ｐゴシック" charset="0"/>
                <a:cs typeface="ＭＳ Ｐゴシック" charset="0"/>
              </a:rPr>
              <a:t>, </a:t>
            </a:r>
            <a:r>
              <a:rPr lang="en-US" dirty="0" err="1" smtClean="0">
                <a:ea typeface="ＭＳ Ｐゴシック" charset="0"/>
                <a:cs typeface="ＭＳ Ｐゴシック" charset="0"/>
              </a:rPr>
              <a:t>modelowanie</a:t>
            </a:r>
            <a:r>
              <a:rPr lang="en-US" dirty="0" smtClean="0">
                <a:ea typeface="ＭＳ Ｐゴシック" charset="0"/>
                <a:cs typeface="ＭＳ Ｐゴシック" charset="0"/>
              </a:rPr>
              <a:t>, </a:t>
            </a:r>
            <a:r>
              <a:rPr lang="en-US" dirty="0" err="1" smtClean="0">
                <a:ea typeface="ＭＳ Ｐゴシック" charset="0"/>
                <a:cs typeface="ＭＳ Ｐゴシック" charset="0"/>
              </a:rPr>
              <a:t>optymalizacja</a:t>
            </a:r>
            <a:endParaRPr lang="en-US" dirty="0">
              <a:ea typeface="ＭＳ Ｐゴシック" charset="0"/>
              <a:cs typeface="ＭＳ Ｐゴシック" charset="0"/>
            </a:endParaRPr>
          </a:p>
        </p:txBody>
      </p:sp>
      <p:grpSp>
        <p:nvGrpSpPr>
          <p:cNvPr id="32" name="Group 31"/>
          <p:cNvGrpSpPr>
            <a:grpSpLocks/>
          </p:cNvGrpSpPr>
          <p:nvPr/>
        </p:nvGrpSpPr>
        <p:grpSpPr bwMode="auto">
          <a:xfrm>
            <a:off x="360363" y="1370013"/>
            <a:ext cx="7956550" cy="5487987"/>
            <a:chOff x="360363" y="1370665"/>
            <a:chExt cx="7957086" cy="5487335"/>
          </a:xfrm>
        </p:grpSpPr>
        <p:pic>
          <p:nvPicPr>
            <p:cNvPr id="15364" name="Picture 3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0363" y="1370665"/>
              <a:ext cx="1239843" cy="12398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365" name="Picture 3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0363" y="3723895"/>
              <a:ext cx="1245330" cy="1245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366" name="Content Placeholder 2"/>
            <p:cNvSpPr txBox="1">
              <a:spLocks/>
            </p:cNvSpPr>
            <p:nvPr/>
          </p:nvSpPr>
          <p:spPr bwMode="auto">
            <a:xfrm>
              <a:off x="1603459" y="1370665"/>
              <a:ext cx="6713990" cy="54873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1pPr>
              <a:lvl2pPr marL="182563" indent="-182563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20000"/>
                </a:spcBef>
                <a:buClr>
                  <a:srgbClr val="004696"/>
                </a:buClr>
                <a:buFont typeface="Wingdings" pitchFamily="2" charset="2"/>
                <a:buNone/>
              </a:pPr>
              <a:r>
                <a:rPr lang="en-US" sz="2200" b="1">
                  <a:solidFill>
                    <a:srgbClr val="055F8C"/>
                  </a:solidFill>
                </a:rPr>
                <a:t>Systemy informatyczne</a:t>
              </a:r>
            </a:p>
            <a:p>
              <a:pPr lvl="1" eaLnBrk="1" hangingPunct="1">
                <a:spcBef>
                  <a:spcPts val="400"/>
                </a:spcBef>
                <a:buClr>
                  <a:srgbClr val="13517B"/>
                </a:buClr>
                <a:buFont typeface="Wingdings" pitchFamily="2" charset="2"/>
                <a:buChar char="§"/>
              </a:pPr>
              <a:r>
                <a:rPr lang="pl-PL" sz="2000">
                  <a:solidFill>
                    <a:srgbClr val="595959"/>
                  </a:solidFill>
                </a:rPr>
                <a:t>Informatyka w energetyce</a:t>
              </a:r>
            </a:p>
            <a:p>
              <a:pPr lvl="1" eaLnBrk="1" hangingPunct="1">
                <a:spcBef>
                  <a:spcPts val="400"/>
                </a:spcBef>
                <a:buClr>
                  <a:srgbClr val="13517B"/>
                </a:buClr>
                <a:buFont typeface="Wingdings" pitchFamily="2" charset="2"/>
                <a:buChar char="§"/>
              </a:pPr>
              <a:r>
                <a:rPr lang="pl-PL" sz="2000">
                  <a:solidFill>
                    <a:srgbClr val="595959"/>
                  </a:solidFill>
                </a:rPr>
                <a:t>Handel energią i systemy informatyczne </a:t>
              </a:r>
            </a:p>
            <a:p>
              <a:pPr lvl="1" eaLnBrk="1" hangingPunct="1">
                <a:spcBef>
                  <a:spcPts val="400"/>
                </a:spcBef>
                <a:buClr>
                  <a:srgbClr val="13517B"/>
                </a:buClr>
                <a:buFont typeface="Wingdings" pitchFamily="2" charset="2"/>
                <a:buChar char="§"/>
              </a:pPr>
              <a:r>
                <a:rPr lang="pl-PL" sz="2000">
                  <a:solidFill>
                    <a:srgbClr val="595959"/>
                  </a:solidFill>
                </a:rPr>
                <a:t>Systemy automatyki </a:t>
              </a:r>
            </a:p>
            <a:p>
              <a:pPr lvl="1" eaLnBrk="1" hangingPunct="1">
                <a:spcBef>
                  <a:spcPts val="400"/>
                </a:spcBef>
                <a:buClr>
                  <a:srgbClr val="13517B"/>
                </a:buClr>
                <a:buFont typeface="Wingdings" pitchFamily="2" charset="2"/>
                <a:buChar char="§"/>
              </a:pPr>
              <a:r>
                <a:rPr lang="pl-PL" sz="2000">
                  <a:solidFill>
                    <a:srgbClr val="595959"/>
                  </a:solidFill>
                </a:rPr>
                <a:t>Product Lifecycle Management </a:t>
              </a:r>
            </a:p>
            <a:p>
              <a:pPr lvl="1" eaLnBrk="1" hangingPunct="1">
                <a:spcBef>
                  <a:spcPts val="400"/>
                </a:spcBef>
                <a:buClr>
                  <a:srgbClr val="13517B"/>
                </a:buClr>
                <a:buFont typeface="Wingdings" pitchFamily="2" charset="2"/>
                <a:buChar char="§"/>
              </a:pPr>
              <a:r>
                <a:rPr lang="pl-PL" sz="2000" i="1">
                  <a:solidFill>
                    <a:srgbClr val="595959"/>
                  </a:solidFill>
                </a:rPr>
                <a:t>Prowadzący – prof.  Konrad Świrski</a:t>
              </a:r>
            </a:p>
            <a:p>
              <a:pPr lvl="1" eaLnBrk="1" hangingPunct="1">
                <a:spcBef>
                  <a:spcPts val="400"/>
                </a:spcBef>
                <a:buClr>
                  <a:srgbClr val="13517B"/>
                </a:buClr>
                <a:buFont typeface="Wingdings" pitchFamily="2" charset="2"/>
                <a:buChar char="§"/>
              </a:pPr>
              <a:endParaRPr lang="pl-PL">
                <a:solidFill>
                  <a:srgbClr val="595959"/>
                </a:solidFill>
              </a:endParaRPr>
            </a:p>
            <a:p>
              <a:pPr eaLnBrk="1" hangingPunct="1">
                <a:spcBef>
                  <a:spcPct val="20000"/>
                </a:spcBef>
                <a:buClr>
                  <a:srgbClr val="004696"/>
                </a:buClr>
                <a:buFont typeface="Wingdings" pitchFamily="2" charset="2"/>
                <a:buNone/>
              </a:pPr>
              <a:r>
                <a:rPr lang="en-US" sz="2200" b="1">
                  <a:solidFill>
                    <a:srgbClr val="055F8C"/>
                  </a:solidFill>
                </a:rPr>
                <a:t>Modelowanie i optymalizacja</a:t>
              </a:r>
            </a:p>
            <a:p>
              <a:pPr lvl="1" eaLnBrk="1" hangingPunct="1">
                <a:spcBef>
                  <a:spcPts val="400"/>
                </a:spcBef>
                <a:buClr>
                  <a:srgbClr val="13517B"/>
                </a:buClr>
                <a:buFont typeface="Wingdings" pitchFamily="2" charset="2"/>
                <a:buChar char="§"/>
              </a:pPr>
              <a:r>
                <a:rPr lang="pl-PL" sz="2000">
                  <a:solidFill>
                    <a:srgbClr val="595959"/>
                  </a:solidFill>
                </a:rPr>
                <a:t>Modelowanie procesów energetycznych  plus sterowanie i regulacja  </a:t>
              </a:r>
            </a:p>
            <a:p>
              <a:pPr lvl="1" eaLnBrk="1" hangingPunct="1">
                <a:spcBef>
                  <a:spcPts val="400"/>
                </a:spcBef>
                <a:buClr>
                  <a:srgbClr val="13517B"/>
                </a:buClr>
                <a:buFont typeface="Wingdings" pitchFamily="2" charset="2"/>
                <a:buChar char="§"/>
              </a:pPr>
              <a:r>
                <a:rPr lang="pl-PL" sz="2000">
                  <a:solidFill>
                    <a:srgbClr val="595959"/>
                  </a:solidFill>
                </a:rPr>
                <a:t>Optymalizacja – układy i urządzenia</a:t>
              </a:r>
            </a:p>
            <a:p>
              <a:pPr lvl="1" eaLnBrk="1" hangingPunct="1">
                <a:spcBef>
                  <a:spcPts val="400"/>
                </a:spcBef>
                <a:buClr>
                  <a:srgbClr val="13517B"/>
                </a:buClr>
                <a:buFont typeface="Wingdings" pitchFamily="2" charset="2"/>
                <a:buChar char="§"/>
              </a:pPr>
              <a:r>
                <a:rPr lang="pl-PL" sz="2000">
                  <a:solidFill>
                    <a:srgbClr val="595959"/>
                  </a:solidFill>
                </a:rPr>
                <a:t>Walidacja danych / analiza danych </a:t>
              </a:r>
            </a:p>
            <a:p>
              <a:pPr lvl="1" eaLnBrk="1" hangingPunct="1">
                <a:spcBef>
                  <a:spcPts val="400"/>
                </a:spcBef>
                <a:buClr>
                  <a:srgbClr val="13517B"/>
                </a:buClr>
                <a:buFont typeface="Wingdings" pitchFamily="2" charset="2"/>
                <a:buChar char="§"/>
              </a:pPr>
              <a:r>
                <a:rPr lang="pl-PL" sz="2000">
                  <a:solidFill>
                    <a:srgbClr val="595959"/>
                  </a:solidFill>
                </a:rPr>
                <a:t>Soft-computing </a:t>
              </a:r>
            </a:p>
            <a:p>
              <a:pPr lvl="1" eaLnBrk="1" hangingPunct="1">
                <a:spcBef>
                  <a:spcPts val="400"/>
                </a:spcBef>
                <a:buClr>
                  <a:srgbClr val="13517B"/>
                </a:buClr>
                <a:buFont typeface="Wingdings" pitchFamily="2" charset="2"/>
                <a:buChar char="§"/>
              </a:pPr>
              <a:r>
                <a:rPr lang="pl-PL" sz="2000" i="1">
                  <a:solidFill>
                    <a:srgbClr val="595959"/>
                  </a:solidFill>
                </a:rPr>
                <a:t>Prowadzący – prof. Janusz Lewandowski</a:t>
              </a:r>
            </a:p>
            <a:p>
              <a:pPr lvl="1" eaLnBrk="1" hangingPunct="1">
                <a:spcBef>
                  <a:spcPts val="400"/>
                </a:spcBef>
                <a:buClr>
                  <a:srgbClr val="13517B"/>
                </a:buClr>
                <a:buFont typeface="Wingdings" pitchFamily="2" charset="2"/>
                <a:buChar char="§"/>
              </a:pPr>
              <a:endParaRPr lang="pl-PL">
                <a:solidFill>
                  <a:srgbClr val="595959"/>
                </a:solidFill>
              </a:endParaRPr>
            </a:p>
            <a:p>
              <a:pPr lvl="1" eaLnBrk="1" hangingPunct="1">
                <a:spcBef>
                  <a:spcPts val="400"/>
                </a:spcBef>
                <a:buClr>
                  <a:srgbClr val="13517B"/>
                </a:buClr>
                <a:buFont typeface="Wingdings" pitchFamily="2" charset="2"/>
                <a:buChar char="§"/>
              </a:pPr>
              <a:endParaRPr lang="pl-PL">
                <a:solidFill>
                  <a:srgbClr val="595959"/>
                </a:solidFill>
              </a:endParaRPr>
            </a:p>
          </p:txBody>
        </p:sp>
      </p:grpSp>
    </p:spTree>
  </p:cSld>
  <p:clrMapOvr>
    <a:masterClrMapping/>
  </p:clrMapOvr>
  <p:transition spd="slow" advTm="15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12" descr="wheel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39825"/>
            <a:ext cx="9144000" cy="571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" y="274639"/>
            <a:ext cx="9143391" cy="71305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err="1" smtClean="0">
                <a:ea typeface="+mj-ea"/>
                <a:cs typeface="+mj-cs"/>
              </a:rPr>
              <a:t>Obszary</a:t>
            </a:r>
            <a:r>
              <a:rPr lang="en-US" dirty="0" smtClean="0">
                <a:ea typeface="+mj-ea"/>
                <a:cs typeface="+mj-cs"/>
              </a:rPr>
              <a:t> </a:t>
            </a:r>
            <a:r>
              <a:rPr lang="en-US" dirty="0" err="1" smtClean="0">
                <a:ea typeface="+mj-ea"/>
                <a:cs typeface="+mj-cs"/>
              </a:rPr>
              <a:t>działania</a:t>
            </a:r>
            <a:r>
              <a:rPr lang="en-US" dirty="0" smtClean="0">
                <a:ea typeface="+mj-ea"/>
                <a:cs typeface="+mj-cs"/>
              </a:rPr>
              <a:t> </a:t>
            </a:r>
            <a:r>
              <a:rPr lang="en-US" dirty="0" err="1" smtClean="0">
                <a:ea typeface="+mj-ea"/>
                <a:cs typeface="+mj-cs"/>
              </a:rPr>
              <a:t>zakładu</a:t>
            </a:r>
            <a:endParaRPr lang="en-US" dirty="0" smtClean="0">
              <a:ea typeface="+mj-ea"/>
              <a:cs typeface="+mj-c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0600" y="2970213"/>
            <a:ext cx="2103438" cy="210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3625850" y="3762375"/>
            <a:ext cx="1912938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en-US" sz="1600" b="1">
                <a:solidFill>
                  <a:schemeClr val="bg1"/>
                </a:solidFill>
              </a:rPr>
              <a:t>ENERGETYKA</a:t>
            </a:r>
            <a:br>
              <a:rPr lang="en-US" sz="1600" b="1">
                <a:solidFill>
                  <a:schemeClr val="bg1"/>
                </a:solidFill>
              </a:rPr>
            </a:br>
            <a:r>
              <a:rPr lang="en-US" sz="1600" b="1">
                <a:solidFill>
                  <a:schemeClr val="bg1"/>
                </a:solidFill>
              </a:rPr>
              <a:t>PRAKTYCZNA</a:t>
            </a:r>
          </a:p>
        </p:txBody>
      </p:sp>
      <p:pic>
        <p:nvPicPr>
          <p:cNvPr id="33" name="Picture 32" descr="energetyka jadrowa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8475" y="2759075"/>
            <a:ext cx="682625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Picture 34" descr="systemy_informatyczne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0050" y="2209800"/>
            <a:ext cx="719138" cy="725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" name="TextBox 35"/>
          <p:cNvSpPr txBox="1">
            <a:spLocks noChangeArrowheads="1"/>
          </p:cNvSpPr>
          <p:nvPr/>
        </p:nvSpPr>
        <p:spPr bwMode="auto">
          <a:xfrm>
            <a:off x="2973388" y="2462213"/>
            <a:ext cx="782637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 eaLnBrk="1" hangingPunct="1"/>
            <a:r>
              <a:rPr lang="pl-PL" sz="800" b="1">
                <a:solidFill>
                  <a:schemeClr val="bg1"/>
                </a:solidFill>
              </a:rPr>
              <a:t>ENERGETYKA</a:t>
            </a:r>
          </a:p>
          <a:p>
            <a:pPr algn="ctr" eaLnBrk="1" hangingPunct="1"/>
            <a:r>
              <a:rPr lang="pl-PL" sz="800" b="1">
                <a:solidFill>
                  <a:schemeClr val="bg1"/>
                </a:solidFill>
              </a:rPr>
              <a:t>JĄDROWA</a:t>
            </a:r>
            <a:endParaRPr lang="en-US" sz="800" b="1">
              <a:solidFill>
                <a:schemeClr val="bg1"/>
              </a:solidFill>
            </a:endParaRPr>
          </a:p>
        </p:txBody>
      </p:sp>
      <p:sp>
        <p:nvSpPr>
          <p:cNvPr id="37" name="TextBox 36"/>
          <p:cNvSpPr txBox="1">
            <a:spLocks noChangeArrowheads="1"/>
          </p:cNvSpPr>
          <p:nvPr/>
        </p:nvSpPr>
        <p:spPr bwMode="auto">
          <a:xfrm>
            <a:off x="3733800" y="1911350"/>
            <a:ext cx="17287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 eaLnBrk="1" hangingPunct="1"/>
            <a:r>
              <a:rPr lang="pl-PL" sz="800" b="1">
                <a:solidFill>
                  <a:schemeClr val="bg1"/>
                </a:solidFill>
              </a:rPr>
              <a:t>SYSTEMY INFORMATYCZNE,</a:t>
            </a:r>
          </a:p>
          <a:p>
            <a:pPr algn="ctr" eaLnBrk="1" hangingPunct="1"/>
            <a:r>
              <a:rPr lang="pl-PL" sz="800" b="1">
                <a:solidFill>
                  <a:schemeClr val="bg1"/>
                </a:solidFill>
              </a:rPr>
              <a:t>MODELOWANIE I OPTYMALIZACJA</a:t>
            </a:r>
            <a:endParaRPr lang="en-US" sz="800" b="1">
              <a:solidFill>
                <a:schemeClr val="bg1"/>
              </a:solidFill>
            </a:endParaRPr>
          </a:p>
        </p:txBody>
      </p:sp>
      <p:pic>
        <p:nvPicPr>
          <p:cNvPr id="39" name="Picture 38" descr="ochrona srodowiska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0513" y="2759075"/>
            <a:ext cx="720725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" name="TextBox 39"/>
          <p:cNvSpPr txBox="1">
            <a:spLocks noChangeArrowheads="1"/>
          </p:cNvSpPr>
          <p:nvPr/>
        </p:nvSpPr>
        <p:spPr bwMode="auto">
          <a:xfrm>
            <a:off x="5257800" y="2462213"/>
            <a:ext cx="931863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 eaLnBrk="1" hangingPunct="1"/>
            <a:r>
              <a:rPr lang="pl-PL" sz="800" b="1">
                <a:solidFill>
                  <a:schemeClr val="bg1"/>
                </a:solidFill>
              </a:rPr>
              <a:t>OCHRONA</a:t>
            </a:r>
          </a:p>
          <a:p>
            <a:pPr algn="ctr" eaLnBrk="1" hangingPunct="1"/>
            <a:r>
              <a:rPr lang="pl-PL" sz="800" b="1">
                <a:solidFill>
                  <a:schemeClr val="bg1"/>
                </a:solidFill>
              </a:rPr>
              <a:t>ŚRODOWISKA</a:t>
            </a:r>
            <a:endParaRPr lang="en-US" sz="800" b="1">
              <a:solidFill>
                <a:schemeClr val="bg1"/>
              </a:solidFill>
            </a:endParaRPr>
          </a:p>
        </p:txBody>
      </p:sp>
      <p:pic>
        <p:nvPicPr>
          <p:cNvPr id="43" name="Picture 42" descr="maszyny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9713" y="4041775"/>
            <a:ext cx="682625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" name="TextBox 43"/>
          <p:cNvSpPr txBox="1">
            <a:spLocks noChangeArrowheads="1"/>
          </p:cNvSpPr>
          <p:nvPr/>
        </p:nvSpPr>
        <p:spPr bwMode="auto">
          <a:xfrm>
            <a:off x="2579688" y="4714875"/>
            <a:ext cx="10842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 eaLnBrk="1" hangingPunct="1"/>
            <a:r>
              <a:rPr lang="pl-PL" sz="800" b="1">
                <a:solidFill>
                  <a:schemeClr val="bg1"/>
                </a:solidFill>
              </a:rPr>
              <a:t>MASZYNY</a:t>
            </a:r>
          </a:p>
          <a:p>
            <a:pPr algn="ctr" eaLnBrk="1" hangingPunct="1"/>
            <a:r>
              <a:rPr lang="pl-PL" sz="800" b="1">
                <a:solidFill>
                  <a:schemeClr val="bg1"/>
                </a:solidFill>
              </a:rPr>
              <a:t>ENERGETYCZNE - </a:t>
            </a:r>
          </a:p>
          <a:p>
            <a:pPr algn="ctr" eaLnBrk="1" hangingPunct="1"/>
            <a:r>
              <a:rPr lang="pl-PL" sz="800" b="1">
                <a:solidFill>
                  <a:schemeClr val="bg1"/>
                </a:solidFill>
              </a:rPr>
              <a:t>KOTŁY, </a:t>
            </a:r>
          </a:p>
          <a:p>
            <a:pPr algn="ctr" eaLnBrk="1" hangingPunct="1"/>
            <a:r>
              <a:rPr lang="pl-PL" sz="800" b="1">
                <a:solidFill>
                  <a:schemeClr val="bg1"/>
                </a:solidFill>
              </a:rPr>
              <a:t>TURBINY</a:t>
            </a:r>
            <a:endParaRPr lang="en-US" sz="800" b="1">
              <a:solidFill>
                <a:schemeClr val="bg1"/>
              </a:solidFill>
            </a:endParaRPr>
          </a:p>
        </p:txBody>
      </p:sp>
      <p:pic>
        <p:nvPicPr>
          <p:cNvPr id="46" name="Picture 45" descr="procesy_inwestycyjne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3088" y="4041775"/>
            <a:ext cx="712787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" name="TextBox 46"/>
          <p:cNvSpPr txBox="1">
            <a:spLocks noChangeArrowheads="1"/>
          </p:cNvSpPr>
          <p:nvPr/>
        </p:nvSpPr>
        <p:spPr bwMode="auto">
          <a:xfrm>
            <a:off x="5556250" y="4697413"/>
            <a:ext cx="931863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 eaLnBrk="1" hangingPunct="1"/>
            <a:r>
              <a:rPr lang="pl-PL" sz="800" b="1">
                <a:solidFill>
                  <a:schemeClr val="bg1"/>
                </a:solidFill>
              </a:rPr>
              <a:t>PROCESY</a:t>
            </a:r>
          </a:p>
          <a:p>
            <a:pPr algn="ctr" eaLnBrk="1" hangingPunct="1"/>
            <a:r>
              <a:rPr lang="pl-PL" sz="800" b="1">
                <a:solidFill>
                  <a:schemeClr val="bg1"/>
                </a:solidFill>
              </a:rPr>
              <a:t>INWESTYCYJNE</a:t>
            </a:r>
            <a:endParaRPr lang="en-US" sz="800" b="1">
              <a:solidFill>
                <a:schemeClr val="bg1"/>
              </a:solidFill>
            </a:endParaRPr>
          </a:p>
        </p:txBody>
      </p:sp>
      <p:pic>
        <p:nvPicPr>
          <p:cNvPr id="49" name="Picture 48" descr="ogniwa_paliwowe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4888" y="5030788"/>
            <a:ext cx="719137" cy="712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" name="TextBox 49"/>
          <p:cNvSpPr txBox="1">
            <a:spLocks noChangeArrowheads="1"/>
          </p:cNvSpPr>
          <p:nvPr/>
        </p:nvSpPr>
        <p:spPr bwMode="auto">
          <a:xfrm>
            <a:off x="3432175" y="5703888"/>
            <a:ext cx="931863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 eaLnBrk="1" hangingPunct="1"/>
            <a:r>
              <a:rPr lang="pl-PL" sz="800" b="1">
                <a:solidFill>
                  <a:schemeClr val="bg1"/>
                </a:solidFill>
              </a:rPr>
              <a:t>OGNIWA</a:t>
            </a:r>
          </a:p>
          <a:p>
            <a:pPr algn="ctr" eaLnBrk="1" hangingPunct="1"/>
            <a:r>
              <a:rPr lang="pl-PL" sz="800" b="1">
                <a:solidFill>
                  <a:schemeClr val="bg1"/>
                </a:solidFill>
              </a:rPr>
              <a:t>PALIWOWE</a:t>
            </a:r>
            <a:endParaRPr lang="en-US" sz="800" b="1">
              <a:solidFill>
                <a:schemeClr val="bg1"/>
              </a:solidFill>
            </a:endParaRPr>
          </a:p>
        </p:txBody>
      </p:sp>
      <p:pic>
        <p:nvPicPr>
          <p:cNvPr id="52" name="Picture 51" descr="nowe_technologie.pn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9338" y="5030788"/>
            <a:ext cx="714375" cy="719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" name="TextBox 60"/>
          <p:cNvSpPr txBox="1">
            <a:spLocks noChangeArrowheads="1"/>
          </p:cNvSpPr>
          <p:nvPr/>
        </p:nvSpPr>
        <p:spPr bwMode="auto">
          <a:xfrm>
            <a:off x="4751388" y="5710238"/>
            <a:ext cx="931862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 eaLnBrk="1" hangingPunct="1"/>
            <a:r>
              <a:rPr lang="pl-PL" sz="800" b="1">
                <a:solidFill>
                  <a:schemeClr val="bg1"/>
                </a:solidFill>
              </a:rPr>
              <a:t>NOWE</a:t>
            </a:r>
          </a:p>
          <a:p>
            <a:pPr algn="ctr" eaLnBrk="1" hangingPunct="1"/>
            <a:r>
              <a:rPr lang="pl-PL" sz="800" b="1">
                <a:solidFill>
                  <a:schemeClr val="bg1"/>
                </a:solidFill>
              </a:rPr>
              <a:t>TECHNOLOGIE</a:t>
            </a:r>
            <a:endParaRPr lang="en-US" sz="800" b="1">
              <a:solidFill>
                <a:schemeClr val="bg1"/>
              </a:solidFill>
            </a:endParaRPr>
          </a:p>
        </p:txBody>
      </p:sp>
      <p:cxnSp>
        <p:nvCxnSpPr>
          <p:cNvPr id="24" name="Straight Connector 23"/>
          <p:cNvCxnSpPr/>
          <p:nvPr/>
        </p:nvCxnSpPr>
        <p:spPr>
          <a:xfrm flipH="1">
            <a:off x="4567238" y="2874963"/>
            <a:ext cx="3175" cy="338137"/>
          </a:xfrm>
          <a:prstGeom prst="line">
            <a:avLst/>
          </a:prstGeom>
          <a:ln w="15875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/>
          <p:nvPr/>
        </p:nvCxnSpPr>
        <p:spPr>
          <a:xfrm>
            <a:off x="3614738" y="3303588"/>
            <a:ext cx="254000" cy="222250"/>
          </a:xfrm>
          <a:prstGeom prst="line">
            <a:avLst/>
          </a:prstGeom>
          <a:ln w="15875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/>
          <p:cNvCxnSpPr/>
          <p:nvPr/>
        </p:nvCxnSpPr>
        <p:spPr>
          <a:xfrm flipV="1">
            <a:off x="5230813" y="3317875"/>
            <a:ext cx="254000" cy="222250"/>
          </a:xfrm>
          <a:prstGeom prst="line">
            <a:avLst/>
          </a:prstGeom>
          <a:ln w="15875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 flipH="1">
            <a:off x="3390900" y="4338638"/>
            <a:ext cx="365125" cy="65087"/>
          </a:xfrm>
          <a:prstGeom prst="line">
            <a:avLst/>
          </a:prstGeom>
          <a:ln w="15875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/>
          <p:cNvCxnSpPr/>
          <p:nvPr/>
        </p:nvCxnSpPr>
        <p:spPr>
          <a:xfrm>
            <a:off x="5383213" y="4338638"/>
            <a:ext cx="366712" cy="65087"/>
          </a:xfrm>
          <a:prstGeom prst="line">
            <a:avLst/>
          </a:prstGeom>
          <a:ln w="15875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/>
          <p:cNvCxnSpPr/>
          <p:nvPr/>
        </p:nvCxnSpPr>
        <p:spPr>
          <a:xfrm flipH="1">
            <a:off x="4027488" y="4813300"/>
            <a:ext cx="182562" cy="333375"/>
          </a:xfrm>
          <a:prstGeom prst="line">
            <a:avLst/>
          </a:prstGeom>
          <a:ln w="15875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/>
        </p:nvCxnSpPr>
        <p:spPr>
          <a:xfrm flipH="1" flipV="1">
            <a:off x="4913313" y="4813300"/>
            <a:ext cx="184150" cy="333375"/>
          </a:xfrm>
          <a:prstGeom prst="line">
            <a:avLst/>
          </a:prstGeom>
          <a:ln w="15875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1" name="Picture 30" descr="kulka big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3875" y="2490788"/>
            <a:ext cx="3016250" cy="301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2" name="Group 31"/>
          <p:cNvGrpSpPr>
            <a:grpSpLocks/>
          </p:cNvGrpSpPr>
          <p:nvPr/>
        </p:nvGrpSpPr>
        <p:grpSpPr bwMode="auto">
          <a:xfrm>
            <a:off x="3252788" y="3265488"/>
            <a:ext cx="2655887" cy="1190625"/>
            <a:chOff x="3253352" y="3265489"/>
            <a:chExt cx="2655323" cy="1191075"/>
          </a:xfrm>
        </p:grpSpPr>
        <p:pic>
          <p:nvPicPr>
            <p:cNvPr id="16413" name="Picture 33"/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00755" y="3265489"/>
              <a:ext cx="742492" cy="7424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414" name="TextBox 37"/>
            <p:cNvSpPr txBox="1">
              <a:spLocks noChangeArrowheads="1"/>
            </p:cNvSpPr>
            <p:nvPr/>
          </p:nvSpPr>
          <p:spPr bwMode="auto">
            <a:xfrm>
              <a:off x="3253352" y="3994899"/>
              <a:ext cx="265532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9pPr>
            </a:lstStyle>
            <a:p>
              <a:pPr algn="ctr" eaLnBrk="1" hangingPunct="1"/>
              <a:r>
                <a:rPr lang="pl-PL" sz="1200" b="1">
                  <a:solidFill>
                    <a:schemeClr val="bg1"/>
                  </a:solidFill>
                </a:rPr>
                <a:t>MASZYNY ENERGETYCZNE – </a:t>
              </a:r>
            </a:p>
            <a:p>
              <a:pPr algn="ctr" eaLnBrk="1" hangingPunct="1"/>
              <a:r>
                <a:rPr lang="pl-PL" sz="1200" b="1">
                  <a:solidFill>
                    <a:schemeClr val="bg1"/>
                  </a:solidFill>
                </a:rPr>
                <a:t>KOTŁY I TURBINY</a:t>
              </a:r>
            </a:p>
          </p:txBody>
        </p:sp>
      </p:grpSp>
    </p:spTree>
  </p:cSld>
  <p:clrMapOvr>
    <a:masterClrMapping/>
  </p:clrMapOvr>
  <p:transition spd="slow" advTm="5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72" presetID="2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3" dur="3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3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800"/>
                            </p:stCondLst>
                            <p:childTnLst>
                              <p:par>
                                <p:cTn id="77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1300"/>
                            </p:stCondLst>
                            <p:childTnLst>
                              <p:par>
                                <p:cTn id="8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6" grpId="0"/>
      <p:bldP spid="37" grpId="0"/>
      <p:bldP spid="40" grpId="0"/>
      <p:bldP spid="44" grpId="0"/>
      <p:bldP spid="47" grpId="0"/>
      <p:bldP spid="50" grpId="0"/>
      <p:bldP spid="6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9"/>
            <a:ext cx="9144000" cy="712787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err="1" smtClean="0">
                <a:ea typeface="ＭＳ Ｐゴシック" charset="0"/>
                <a:cs typeface="ＭＳ Ｐゴシック" charset="0"/>
              </a:rPr>
              <a:t>Maszyny</a:t>
            </a:r>
            <a:r>
              <a:rPr lang="en-US" dirty="0" smtClean="0">
                <a:ea typeface="ＭＳ Ｐゴシック" charset="0"/>
                <a:cs typeface="ＭＳ Ｐゴシック" charset="0"/>
              </a:rPr>
              <a:t> </a:t>
            </a:r>
            <a:r>
              <a:rPr lang="en-US" dirty="0" err="1" smtClean="0">
                <a:ea typeface="ＭＳ Ｐゴシック" charset="0"/>
                <a:cs typeface="ＭＳ Ｐゴシック" charset="0"/>
              </a:rPr>
              <a:t>energetyczne</a:t>
            </a:r>
            <a:r>
              <a:rPr lang="en-US" dirty="0" smtClean="0">
                <a:ea typeface="ＭＳ Ｐゴシック" charset="0"/>
                <a:cs typeface="ＭＳ Ｐゴシック" charset="0"/>
              </a:rPr>
              <a:t> - </a:t>
            </a:r>
            <a:r>
              <a:rPr lang="en-US" dirty="0" err="1" smtClean="0">
                <a:ea typeface="ＭＳ Ｐゴシック" charset="0"/>
                <a:cs typeface="ＭＳ Ｐゴシック" charset="0"/>
              </a:rPr>
              <a:t>kotły</a:t>
            </a:r>
            <a:r>
              <a:rPr lang="en-US" dirty="0" smtClean="0">
                <a:ea typeface="ＭＳ Ｐゴシック" charset="0"/>
                <a:cs typeface="ＭＳ Ｐゴシック" charset="0"/>
              </a:rPr>
              <a:t> </a:t>
            </a:r>
            <a:r>
              <a:rPr lang="en-US" dirty="0" err="1" smtClean="0">
                <a:ea typeface="ＭＳ Ｐゴシック" charset="0"/>
                <a:cs typeface="ＭＳ Ｐゴシック" charset="0"/>
              </a:rPr>
              <a:t>i</a:t>
            </a:r>
            <a:r>
              <a:rPr lang="en-US" dirty="0" smtClean="0">
                <a:ea typeface="ＭＳ Ｐゴシック" charset="0"/>
                <a:cs typeface="ＭＳ Ｐゴシック" charset="0"/>
              </a:rPr>
              <a:t> </a:t>
            </a:r>
            <a:r>
              <a:rPr lang="en-US" dirty="0" err="1" smtClean="0">
                <a:ea typeface="ＭＳ Ｐゴシック" charset="0"/>
                <a:cs typeface="ＭＳ Ｐゴシック" charset="0"/>
              </a:rPr>
              <a:t>turbiny</a:t>
            </a:r>
            <a:endParaRPr lang="en-US" dirty="0">
              <a:ea typeface="ＭＳ Ｐゴシック" charset="0"/>
              <a:cs typeface="ＭＳ Ｐゴシック" charset="0"/>
            </a:endParaRPr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363538" y="1370013"/>
            <a:ext cx="8421687" cy="4525962"/>
            <a:chOff x="363106" y="1370665"/>
            <a:chExt cx="8422255" cy="4525963"/>
          </a:xfrm>
        </p:grpSpPr>
        <p:pic>
          <p:nvPicPr>
            <p:cNvPr id="17413" name="Picture 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3106" y="1370665"/>
              <a:ext cx="1239843" cy="12398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414" name="Picture 6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3106" y="3472818"/>
              <a:ext cx="1239843" cy="12398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415" name="Content Placeholder 2"/>
            <p:cNvSpPr txBox="1">
              <a:spLocks/>
            </p:cNvSpPr>
            <p:nvPr/>
          </p:nvSpPr>
          <p:spPr bwMode="auto">
            <a:xfrm>
              <a:off x="1605693" y="1370665"/>
              <a:ext cx="7179668" cy="4525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1pPr>
              <a:lvl2pPr marL="182563" indent="-182563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20000"/>
                </a:spcBef>
                <a:buClr>
                  <a:srgbClr val="004696"/>
                </a:buClr>
                <a:buFont typeface="Wingdings" pitchFamily="2" charset="2"/>
                <a:buNone/>
              </a:pPr>
              <a:r>
                <a:rPr lang="pl-PL" sz="2200" b="1">
                  <a:solidFill>
                    <a:srgbClr val="055F8C"/>
                  </a:solidFill>
                </a:rPr>
                <a:t>Turbiny</a:t>
              </a:r>
            </a:p>
            <a:p>
              <a:pPr lvl="1" eaLnBrk="1" hangingPunct="1">
                <a:spcBef>
                  <a:spcPts val="400"/>
                </a:spcBef>
                <a:buClr>
                  <a:srgbClr val="13517B"/>
                </a:buClr>
                <a:buFont typeface="Wingdings" pitchFamily="2" charset="2"/>
                <a:buChar char="§"/>
              </a:pPr>
              <a:r>
                <a:rPr lang="pl-PL" sz="2000">
                  <a:solidFill>
                    <a:srgbClr val="595959"/>
                  </a:solidFill>
                </a:rPr>
                <a:t>Utrzymanie know-how dotyczącego turbin</a:t>
              </a:r>
            </a:p>
            <a:p>
              <a:pPr lvl="1" eaLnBrk="1" hangingPunct="1">
                <a:spcBef>
                  <a:spcPts val="400"/>
                </a:spcBef>
                <a:buClr>
                  <a:srgbClr val="13517B"/>
                </a:buClr>
                <a:buFont typeface="Wingdings" pitchFamily="2" charset="2"/>
                <a:buChar char="§"/>
              </a:pPr>
              <a:r>
                <a:rPr lang="pl-PL" sz="2000">
                  <a:solidFill>
                    <a:srgbClr val="595959"/>
                  </a:solidFill>
                </a:rPr>
                <a:t>Adaptacja tendencji światowych</a:t>
              </a:r>
            </a:p>
            <a:p>
              <a:pPr lvl="1" eaLnBrk="1" hangingPunct="1">
                <a:spcBef>
                  <a:spcPts val="400"/>
                </a:spcBef>
                <a:buClr>
                  <a:srgbClr val="13517B"/>
                </a:buClr>
                <a:buFont typeface="Wingdings" pitchFamily="2" charset="2"/>
                <a:buChar char="§"/>
              </a:pPr>
              <a:r>
                <a:rPr lang="pl-PL" sz="2000">
                  <a:solidFill>
                    <a:srgbClr val="595959"/>
                  </a:solidFill>
                </a:rPr>
                <a:t>Rozwój współpracy z przedsiębiorstwami</a:t>
              </a:r>
            </a:p>
            <a:p>
              <a:pPr lvl="1" eaLnBrk="1" hangingPunct="1">
                <a:spcBef>
                  <a:spcPts val="400"/>
                </a:spcBef>
                <a:buClr>
                  <a:srgbClr val="13517B"/>
                </a:buClr>
                <a:buFont typeface="Wingdings" pitchFamily="2" charset="2"/>
                <a:buChar char="§"/>
              </a:pPr>
              <a:r>
                <a:rPr lang="pl-PL" sz="2000" i="1">
                  <a:solidFill>
                    <a:srgbClr val="595959"/>
                  </a:solidFill>
                </a:rPr>
                <a:t>Prowadzący </a:t>
              </a:r>
              <a:r>
                <a:rPr lang="en-US" sz="2000" i="1">
                  <a:solidFill>
                    <a:srgbClr val="595959"/>
                  </a:solidFill>
                </a:rPr>
                <a:t>–</a:t>
              </a:r>
              <a:r>
                <a:rPr lang="pl-PL" sz="2000" i="1">
                  <a:solidFill>
                    <a:srgbClr val="595959"/>
                  </a:solidFill>
                </a:rPr>
                <a:t> prof.</a:t>
              </a:r>
              <a:r>
                <a:rPr lang="en-US" sz="2000" i="1">
                  <a:solidFill>
                    <a:srgbClr val="595959"/>
                  </a:solidFill>
                </a:rPr>
                <a:t> Andrzej Miller, prof. Krzysztof Badyda</a:t>
              </a:r>
              <a:endParaRPr lang="pl-PL" sz="2000" i="1">
                <a:solidFill>
                  <a:srgbClr val="595959"/>
                </a:solidFill>
              </a:endParaRPr>
            </a:p>
            <a:p>
              <a:pPr eaLnBrk="1" hangingPunct="1">
                <a:spcBef>
                  <a:spcPct val="20000"/>
                </a:spcBef>
                <a:buClr>
                  <a:srgbClr val="004696"/>
                </a:buClr>
                <a:buFont typeface="Wingdings" pitchFamily="2" charset="2"/>
                <a:buNone/>
              </a:pPr>
              <a:endParaRPr lang="pl-PL" sz="2200">
                <a:solidFill>
                  <a:srgbClr val="595959"/>
                </a:solidFill>
              </a:endParaRPr>
            </a:p>
            <a:p>
              <a:pPr eaLnBrk="1" hangingPunct="1">
                <a:spcBef>
                  <a:spcPct val="20000"/>
                </a:spcBef>
                <a:buClr>
                  <a:srgbClr val="004696"/>
                </a:buClr>
                <a:buFont typeface="Wingdings" pitchFamily="2" charset="2"/>
                <a:buNone/>
              </a:pPr>
              <a:r>
                <a:rPr lang="pl-PL" sz="2200" b="1">
                  <a:solidFill>
                    <a:srgbClr val="055F8C"/>
                  </a:solidFill>
                </a:rPr>
                <a:t>Zakres badań</a:t>
              </a:r>
            </a:p>
            <a:p>
              <a:pPr lvl="1" eaLnBrk="1" hangingPunct="1">
                <a:spcBef>
                  <a:spcPts val="400"/>
                </a:spcBef>
                <a:buClr>
                  <a:srgbClr val="13517B"/>
                </a:buClr>
                <a:buFont typeface="Wingdings" pitchFamily="2" charset="2"/>
                <a:buChar char="§"/>
              </a:pPr>
              <a:r>
                <a:rPr lang="pl-PL" sz="2000">
                  <a:solidFill>
                    <a:srgbClr val="595959"/>
                  </a:solidFill>
                </a:rPr>
                <a:t>Badania, symulacja i eksploatacja turbin parowych i gazowych</a:t>
              </a:r>
            </a:p>
            <a:p>
              <a:pPr lvl="1" eaLnBrk="1" hangingPunct="1">
                <a:spcBef>
                  <a:spcPts val="400"/>
                </a:spcBef>
                <a:buClr>
                  <a:srgbClr val="13517B"/>
                </a:buClr>
                <a:buFont typeface="Wingdings" pitchFamily="2" charset="2"/>
                <a:buChar char="§"/>
              </a:pPr>
              <a:r>
                <a:rPr lang="pl-PL" sz="2000">
                  <a:solidFill>
                    <a:srgbClr val="595959"/>
                  </a:solidFill>
                </a:rPr>
                <a:t>Projekty modernizacji turbin małej mocy</a:t>
              </a:r>
            </a:p>
            <a:p>
              <a:pPr lvl="1" eaLnBrk="1" hangingPunct="1">
                <a:spcBef>
                  <a:spcPts val="400"/>
                </a:spcBef>
                <a:buClr>
                  <a:srgbClr val="13517B"/>
                </a:buClr>
                <a:buFont typeface="Wingdings" pitchFamily="2" charset="2"/>
                <a:buChar char="§"/>
              </a:pPr>
              <a:r>
                <a:rPr lang="pl-PL" sz="2000">
                  <a:solidFill>
                    <a:srgbClr val="595959"/>
                  </a:solidFill>
                </a:rPr>
                <a:t>Ekspertyzy i analizy</a:t>
              </a:r>
            </a:p>
          </p:txBody>
        </p:sp>
      </p:grpSp>
      <p:pic>
        <p:nvPicPr>
          <p:cNvPr id="16" name="Picture 15" descr="turbina_p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600" y="5149850"/>
            <a:ext cx="8429625" cy="131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1500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9"/>
            <a:ext cx="9144000" cy="712787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err="1" smtClean="0">
                <a:ea typeface="ＭＳ Ｐゴシック" charset="0"/>
                <a:cs typeface="ＭＳ Ｐゴシック" charset="0"/>
              </a:rPr>
              <a:t>Maszyny</a:t>
            </a:r>
            <a:r>
              <a:rPr lang="en-US" dirty="0" smtClean="0">
                <a:ea typeface="ＭＳ Ｐゴシック" charset="0"/>
                <a:cs typeface="ＭＳ Ｐゴシック" charset="0"/>
              </a:rPr>
              <a:t> </a:t>
            </a:r>
            <a:r>
              <a:rPr lang="en-US" dirty="0" err="1" smtClean="0">
                <a:ea typeface="ＭＳ Ｐゴシック" charset="0"/>
                <a:cs typeface="ＭＳ Ｐゴシック" charset="0"/>
              </a:rPr>
              <a:t>energetyczne</a:t>
            </a:r>
            <a:r>
              <a:rPr lang="en-US" dirty="0" smtClean="0">
                <a:ea typeface="ＭＳ Ｐゴシック" charset="0"/>
                <a:cs typeface="ＭＳ Ｐゴシック" charset="0"/>
              </a:rPr>
              <a:t> - </a:t>
            </a:r>
            <a:r>
              <a:rPr lang="en-US" dirty="0" err="1" smtClean="0">
                <a:ea typeface="ＭＳ Ｐゴシック" charset="0"/>
                <a:cs typeface="ＭＳ Ｐゴシック" charset="0"/>
              </a:rPr>
              <a:t>kotły</a:t>
            </a:r>
            <a:r>
              <a:rPr lang="en-US" dirty="0" smtClean="0">
                <a:ea typeface="ＭＳ Ｐゴシック" charset="0"/>
                <a:cs typeface="ＭＳ Ｐゴシック" charset="0"/>
              </a:rPr>
              <a:t> </a:t>
            </a:r>
            <a:r>
              <a:rPr lang="en-US" dirty="0" err="1" smtClean="0">
                <a:ea typeface="ＭＳ Ｐゴシック" charset="0"/>
                <a:cs typeface="ＭＳ Ｐゴシック" charset="0"/>
              </a:rPr>
              <a:t>i</a:t>
            </a:r>
            <a:r>
              <a:rPr lang="en-US" dirty="0" smtClean="0">
                <a:ea typeface="ＭＳ Ｐゴシック" charset="0"/>
                <a:cs typeface="ＭＳ Ｐゴシック" charset="0"/>
              </a:rPr>
              <a:t> </a:t>
            </a:r>
            <a:r>
              <a:rPr lang="en-US" dirty="0" err="1" smtClean="0">
                <a:ea typeface="ＭＳ Ｐゴシック" charset="0"/>
                <a:cs typeface="ＭＳ Ｐゴシック" charset="0"/>
              </a:rPr>
              <a:t>turbiny</a:t>
            </a:r>
            <a:endParaRPr lang="en-US" dirty="0">
              <a:ea typeface="ＭＳ Ｐゴシック" charset="0"/>
              <a:cs typeface="ＭＳ Ｐゴシック" charset="0"/>
            </a:endParaRPr>
          </a:p>
        </p:txBody>
      </p:sp>
      <p:grpSp>
        <p:nvGrpSpPr>
          <p:cNvPr id="12" name="Group 11"/>
          <p:cNvGrpSpPr>
            <a:grpSpLocks/>
          </p:cNvGrpSpPr>
          <p:nvPr/>
        </p:nvGrpSpPr>
        <p:grpSpPr bwMode="auto">
          <a:xfrm>
            <a:off x="363538" y="1370013"/>
            <a:ext cx="8578850" cy="4525962"/>
            <a:chOff x="363106" y="1370665"/>
            <a:chExt cx="8579158" cy="4525963"/>
          </a:xfrm>
        </p:grpSpPr>
        <p:pic>
          <p:nvPicPr>
            <p:cNvPr id="18437" name="Picture 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3106" y="1370665"/>
              <a:ext cx="1239843" cy="12398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8438" name="Picture 6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3106" y="3779382"/>
              <a:ext cx="1239843" cy="12398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439" name="Content Placeholder 2"/>
            <p:cNvSpPr txBox="1">
              <a:spLocks/>
            </p:cNvSpPr>
            <p:nvPr/>
          </p:nvSpPr>
          <p:spPr bwMode="auto">
            <a:xfrm>
              <a:off x="1605693" y="1370665"/>
              <a:ext cx="7336571" cy="4525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1pPr>
              <a:lvl2pPr marL="182563" indent="-182563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20000"/>
                </a:spcBef>
                <a:buClr>
                  <a:srgbClr val="004696"/>
                </a:buClr>
                <a:buFont typeface="Wingdings" pitchFamily="2" charset="2"/>
                <a:buNone/>
              </a:pPr>
              <a:r>
                <a:rPr lang="pl-PL" sz="2200" b="1">
                  <a:solidFill>
                    <a:srgbClr val="055F8C"/>
                  </a:solidFill>
                </a:rPr>
                <a:t>Kotły</a:t>
              </a:r>
            </a:p>
            <a:p>
              <a:pPr lvl="1" eaLnBrk="1" hangingPunct="1">
                <a:spcBef>
                  <a:spcPts val="400"/>
                </a:spcBef>
                <a:buClr>
                  <a:srgbClr val="13517B"/>
                </a:buClr>
                <a:buFont typeface="Wingdings" pitchFamily="2" charset="2"/>
                <a:buChar char="§"/>
              </a:pPr>
              <a:r>
                <a:rPr lang="pl-PL" sz="2000">
                  <a:solidFill>
                    <a:srgbClr val="595959"/>
                  </a:solidFill>
                </a:rPr>
                <a:t>Utrzymanie i rozwój wiedzy o kotłach energetycznych</a:t>
              </a:r>
            </a:p>
            <a:p>
              <a:pPr lvl="1" eaLnBrk="1" hangingPunct="1">
                <a:spcBef>
                  <a:spcPts val="400"/>
                </a:spcBef>
                <a:buClr>
                  <a:srgbClr val="13517B"/>
                </a:buClr>
                <a:buFont typeface="Wingdings" pitchFamily="2" charset="2"/>
                <a:buChar char="§"/>
              </a:pPr>
              <a:r>
                <a:rPr lang="pl-PL" sz="2000">
                  <a:solidFill>
                    <a:srgbClr val="595959"/>
                  </a:solidFill>
                </a:rPr>
                <a:t>Nowe innowacyjne konstrukcje</a:t>
              </a:r>
            </a:p>
            <a:p>
              <a:pPr lvl="1" eaLnBrk="1" hangingPunct="1">
                <a:spcBef>
                  <a:spcPts val="400"/>
                </a:spcBef>
                <a:buClr>
                  <a:srgbClr val="13517B"/>
                </a:buClr>
                <a:buFont typeface="Wingdings" pitchFamily="2" charset="2"/>
                <a:buChar char="§"/>
              </a:pPr>
              <a:r>
                <a:rPr lang="pl-PL" sz="2000">
                  <a:solidFill>
                    <a:srgbClr val="595959"/>
                  </a:solidFill>
                </a:rPr>
                <a:t>Biomasa</a:t>
              </a:r>
            </a:p>
            <a:p>
              <a:pPr lvl="1" eaLnBrk="1" hangingPunct="1">
                <a:spcBef>
                  <a:spcPts val="400"/>
                </a:spcBef>
                <a:buClr>
                  <a:srgbClr val="13517B"/>
                </a:buClr>
                <a:buFont typeface="Wingdings" pitchFamily="2" charset="2"/>
                <a:buChar char="§"/>
              </a:pPr>
              <a:r>
                <a:rPr lang="pl-PL" sz="2000">
                  <a:solidFill>
                    <a:srgbClr val="595959"/>
                  </a:solidFill>
                </a:rPr>
                <a:t>Optymalizacja</a:t>
              </a:r>
            </a:p>
            <a:p>
              <a:pPr lvl="1" eaLnBrk="1" hangingPunct="1">
                <a:spcBef>
                  <a:spcPts val="400"/>
                </a:spcBef>
                <a:buClr>
                  <a:srgbClr val="13517B"/>
                </a:buClr>
                <a:buFont typeface="Wingdings" pitchFamily="2" charset="2"/>
                <a:buChar char="§"/>
              </a:pPr>
              <a:r>
                <a:rPr lang="pl-PL" sz="2000" i="1">
                  <a:solidFill>
                    <a:srgbClr val="595959"/>
                  </a:solidFill>
                </a:rPr>
                <a:t>Prowadzący </a:t>
              </a:r>
              <a:r>
                <a:rPr lang="en-US" sz="2000" i="1">
                  <a:solidFill>
                    <a:srgbClr val="595959"/>
                  </a:solidFill>
                </a:rPr>
                <a:t>–</a:t>
              </a:r>
              <a:r>
                <a:rPr lang="pl-PL" sz="2000" i="1">
                  <a:solidFill>
                    <a:srgbClr val="595959"/>
                  </a:solidFill>
                </a:rPr>
                <a:t> dr. Wojciech Szwarc</a:t>
              </a:r>
            </a:p>
            <a:p>
              <a:pPr eaLnBrk="1" hangingPunct="1">
                <a:spcBef>
                  <a:spcPct val="20000"/>
                </a:spcBef>
                <a:buClr>
                  <a:srgbClr val="004696"/>
                </a:buClr>
                <a:buFont typeface="Wingdings" pitchFamily="2" charset="2"/>
                <a:buNone/>
              </a:pPr>
              <a:endParaRPr lang="pl-PL" sz="2200">
                <a:solidFill>
                  <a:srgbClr val="595959"/>
                </a:solidFill>
              </a:endParaRPr>
            </a:p>
            <a:p>
              <a:pPr eaLnBrk="1" hangingPunct="1">
                <a:spcBef>
                  <a:spcPct val="20000"/>
                </a:spcBef>
                <a:buClr>
                  <a:srgbClr val="004696"/>
                </a:buClr>
                <a:buFont typeface="Wingdings" pitchFamily="2" charset="2"/>
                <a:buNone/>
              </a:pPr>
              <a:r>
                <a:rPr lang="pl-PL" sz="2200" b="1">
                  <a:solidFill>
                    <a:srgbClr val="055F8C"/>
                  </a:solidFill>
                </a:rPr>
                <a:t>Zakres badań</a:t>
              </a:r>
            </a:p>
            <a:p>
              <a:pPr lvl="1" eaLnBrk="1" hangingPunct="1">
                <a:spcBef>
                  <a:spcPts val="400"/>
                </a:spcBef>
                <a:buClr>
                  <a:srgbClr val="13517B"/>
                </a:buClr>
                <a:buFont typeface="Wingdings" pitchFamily="2" charset="2"/>
                <a:buChar char="§"/>
              </a:pPr>
              <a:r>
                <a:rPr lang="pl-PL" sz="2000">
                  <a:solidFill>
                    <a:srgbClr val="595959"/>
                  </a:solidFill>
                </a:rPr>
                <a:t>Badania, symulacja i eksploatacja kotłów parowych różnych typów</a:t>
              </a:r>
            </a:p>
            <a:p>
              <a:pPr lvl="1" eaLnBrk="1" hangingPunct="1">
                <a:spcBef>
                  <a:spcPts val="400"/>
                </a:spcBef>
                <a:buClr>
                  <a:srgbClr val="13517B"/>
                </a:buClr>
                <a:buFont typeface="Wingdings" pitchFamily="2" charset="2"/>
                <a:buChar char="§"/>
              </a:pPr>
              <a:r>
                <a:rPr lang="pl-PL" sz="2000">
                  <a:solidFill>
                    <a:srgbClr val="595959"/>
                  </a:solidFill>
                </a:rPr>
                <a:t>Identyfikacja i badanie możliwości wykorzystania źródeł energii odpadowej w procesach technologicznych</a:t>
              </a:r>
            </a:p>
          </p:txBody>
        </p:sp>
      </p:grpSp>
      <p:pic>
        <p:nvPicPr>
          <p:cNvPr id="23" name="Picture 2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38" y="5618163"/>
            <a:ext cx="8423275" cy="1036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1500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12" descr="wheel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39825"/>
            <a:ext cx="9144000" cy="571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" y="274639"/>
            <a:ext cx="9143391" cy="71305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err="1" smtClean="0">
                <a:ea typeface="+mj-ea"/>
                <a:cs typeface="+mj-cs"/>
              </a:rPr>
              <a:t>Obszary</a:t>
            </a:r>
            <a:r>
              <a:rPr lang="en-US" dirty="0" smtClean="0">
                <a:ea typeface="+mj-ea"/>
                <a:cs typeface="+mj-cs"/>
              </a:rPr>
              <a:t> </a:t>
            </a:r>
            <a:r>
              <a:rPr lang="en-US" dirty="0" err="1" smtClean="0">
                <a:ea typeface="+mj-ea"/>
                <a:cs typeface="+mj-cs"/>
              </a:rPr>
              <a:t>działania</a:t>
            </a:r>
            <a:r>
              <a:rPr lang="en-US" dirty="0" smtClean="0">
                <a:ea typeface="+mj-ea"/>
                <a:cs typeface="+mj-cs"/>
              </a:rPr>
              <a:t> </a:t>
            </a:r>
            <a:r>
              <a:rPr lang="en-US" dirty="0" err="1" smtClean="0">
                <a:ea typeface="+mj-ea"/>
                <a:cs typeface="+mj-cs"/>
              </a:rPr>
              <a:t>zakładu</a:t>
            </a:r>
            <a:endParaRPr lang="en-US" dirty="0" smtClean="0">
              <a:ea typeface="+mj-ea"/>
              <a:cs typeface="+mj-c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0600" y="2970213"/>
            <a:ext cx="2103438" cy="210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3625850" y="3762375"/>
            <a:ext cx="1912938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en-US" sz="1600" b="1">
                <a:solidFill>
                  <a:schemeClr val="bg1"/>
                </a:solidFill>
              </a:rPr>
              <a:t>ENERGETYKA</a:t>
            </a:r>
            <a:br>
              <a:rPr lang="en-US" sz="1600" b="1">
                <a:solidFill>
                  <a:schemeClr val="bg1"/>
                </a:solidFill>
              </a:rPr>
            </a:br>
            <a:r>
              <a:rPr lang="en-US" sz="1600" b="1">
                <a:solidFill>
                  <a:schemeClr val="bg1"/>
                </a:solidFill>
              </a:rPr>
              <a:t>PRAKTYCZNA</a:t>
            </a:r>
          </a:p>
        </p:txBody>
      </p:sp>
      <p:pic>
        <p:nvPicPr>
          <p:cNvPr id="33" name="Picture 32" descr="energetyka jadrowa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8475" y="2759075"/>
            <a:ext cx="682625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Picture 34" descr="systemy_informatyczne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0050" y="2209800"/>
            <a:ext cx="719138" cy="725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" name="TextBox 35"/>
          <p:cNvSpPr txBox="1">
            <a:spLocks noChangeArrowheads="1"/>
          </p:cNvSpPr>
          <p:nvPr/>
        </p:nvSpPr>
        <p:spPr bwMode="auto">
          <a:xfrm>
            <a:off x="2973388" y="2462213"/>
            <a:ext cx="782637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 eaLnBrk="1" hangingPunct="1"/>
            <a:r>
              <a:rPr lang="pl-PL" sz="800" b="1">
                <a:solidFill>
                  <a:schemeClr val="bg1"/>
                </a:solidFill>
              </a:rPr>
              <a:t>ENERGETYKA</a:t>
            </a:r>
          </a:p>
          <a:p>
            <a:pPr algn="ctr" eaLnBrk="1" hangingPunct="1"/>
            <a:r>
              <a:rPr lang="pl-PL" sz="800" b="1">
                <a:solidFill>
                  <a:schemeClr val="bg1"/>
                </a:solidFill>
              </a:rPr>
              <a:t>JĄDROWA</a:t>
            </a:r>
            <a:endParaRPr lang="en-US" sz="800" b="1">
              <a:solidFill>
                <a:schemeClr val="bg1"/>
              </a:solidFill>
            </a:endParaRPr>
          </a:p>
        </p:txBody>
      </p:sp>
      <p:sp>
        <p:nvSpPr>
          <p:cNvPr id="37" name="TextBox 36"/>
          <p:cNvSpPr txBox="1">
            <a:spLocks noChangeArrowheads="1"/>
          </p:cNvSpPr>
          <p:nvPr/>
        </p:nvSpPr>
        <p:spPr bwMode="auto">
          <a:xfrm>
            <a:off x="3733800" y="1911350"/>
            <a:ext cx="17287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 eaLnBrk="1" hangingPunct="1"/>
            <a:r>
              <a:rPr lang="pl-PL" sz="800" b="1">
                <a:solidFill>
                  <a:schemeClr val="bg1"/>
                </a:solidFill>
              </a:rPr>
              <a:t>SYSTEMY INFORMATYCZNE,</a:t>
            </a:r>
          </a:p>
          <a:p>
            <a:pPr algn="ctr" eaLnBrk="1" hangingPunct="1"/>
            <a:r>
              <a:rPr lang="pl-PL" sz="800" b="1">
                <a:solidFill>
                  <a:schemeClr val="bg1"/>
                </a:solidFill>
              </a:rPr>
              <a:t>MODELOWANIE I OPTYMALIZACJA</a:t>
            </a:r>
            <a:endParaRPr lang="en-US" sz="800" b="1">
              <a:solidFill>
                <a:schemeClr val="bg1"/>
              </a:solidFill>
            </a:endParaRPr>
          </a:p>
        </p:txBody>
      </p:sp>
      <p:pic>
        <p:nvPicPr>
          <p:cNvPr id="39" name="Picture 38" descr="ochrona srodowiska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0513" y="2759075"/>
            <a:ext cx="720725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" name="TextBox 39"/>
          <p:cNvSpPr txBox="1">
            <a:spLocks noChangeArrowheads="1"/>
          </p:cNvSpPr>
          <p:nvPr/>
        </p:nvSpPr>
        <p:spPr bwMode="auto">
          <a:xfrm>
            <a:off x="5257800" y="2462213"/>
            <a:ext cx="931863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 eaLnBrk="1" hangingPunct="1"/>
            <a:r>
              <a:rPr lang="pl-PL" sz="800" b="1">
                <a:solidFill>
                  <a:schemeClr val="bg1"/>
                </a:solidFill>
              </a:rPr>
              <a:t>OCHRONA</a:t>
            </a:r>
          </a:p>
          <a:p>
            <a:pPr algn="ctr" eaLnBrk="1" hangingPunct="1"/>
            <a:r>
              <a:rPr lang="pl-PL" sz="800" b="1">
                <a:solidFill>
                  <a:schemeClr val="bg1"/>
                </a:solidFill>
              </a:rPr>
              <a:t>ŚRODOWISKA</a:t>
            </a:r>
            <a:endParaRPr lang="en-US" sz="800" b="1">
              <a:solidFill>
                <a:schemeClr val="bg1"/>
              </a:solidFill>
            </a:endParaRPr>
          </a:p>
        </p:txBody>
      </p:sp>
      <p:pic>
        <p:nvPicPr>
          <p:cNvPr id="43" name="Picture 42" descr="maszyny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9713" y="4041775"/>
            <a:ext cx="682625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" name="TextBox 43"/>
          <p:cNvSpPr txBox="1">
            <a:spLocks noChangeArrowheads="1"/>
          </p:cNvSpPr>
          <p:nvPr/>
        </p:nvSpPr>
        <p:spPr bwMode="auto">
          <a:xfrm>
            <a:off x="2579688" y="4714875"/>
            <a:ext cx="10842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 eaLnBrk="1" hangingPunct="1"/>
            <a:r>
              <a:rPr lang="pl-PL" sz="800" b="1">
                <a:solidFill>
                  <a:schemeClr val="bg1"/>
                </a:solidFill>
              </a:rPr>
              <a:t>MASZYNY</a:t>
            </a:r>
          </a:p>
          <a:p>
            <a:pPr algn="ctr" eaLnBrk="1" hangingPunct="1"/>
            <a:r>
              <a:rPr lang="pl-PL" sz="800" b="1">
                <a:solidFill>
                  <a:schemeClr val="bg1"/>
                </a:solidFill>
              </a:rPr>
              <a:t>ENERGETYCZNE - </a:t>
            </a:r>
          </a:p>
          <a:p>
            <a:pPr algn="ctr" eaLnBrk="1" hangingPunct="1"/>
            <a:r>
              <a:rPr lang="pl-PL" sz="800" b="1">
                <a:solidFill>
                  <a:schemeClr val="bg1"/>
                </a:solidFill>
              </a:rPr>
              <a:t>KOTŁY, </a:t>
            </a:r>
          </a:p>
          <a:p>
            <a:pPr algn="ctr" eaLnBrk="1" hangingPunct="1"/>
            <a:r>
              <a:rPr lang="pl-PL" sz="800" b="1">
                <a:solidFill>
                  <a:schemeClr val="bg1"/>
                </a:solidFill>
              </a:rPr>
              <a:t>TURBINY</a:t>
            </a:r>
            <a:endParaRPr lang="en-US" sz="800" b="1">
              <a:solidFill>
                <a:schemeClr val="bg1"/>
              </a:solidFill>
            </a:endParaRPr>
          </a:p>
        </p:txBody>
      </p:sp>
      <p:pic>
        <p:nvPicPr>
          <p:cNvPr id="46" name="Picture 45" descr="procesy_inwestycyjne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3088" y="4041775"/>
            <a:ext cx="712787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" name="TextBox 46"/>
          <p:cNvSpPr txBox="1">
            <a:spLocks noChangeArrowheads="1"/>
          </p:cNvSpPr>
          <p:nvPr/>
        </p:nvSpPr>
        <p:spPr bwMode="auto">
          <a:xfrm>
            <a:off x="5556250" y="4697413"/>
            <a:ext cx="931863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 eaLnBrk="1" hangingPunct="1"/>
            <a:r>
              <a:rPr lang="pl-PL" sz="800" b="1">
                <a:solidFill>
                  <a:schemeClr val="bg1"/>
                </a:solidFill>
              </a:rPr>
              <a:t>PROCESY</a:t>
            </a:r>
          </a:p>
          <a:p>
            <a:pPr algn="ctr" eaLnBrk="1" hangingPunct="1"/>
            <a:r>
              <a:rPr lang="pl-PL" sz="800" b="1">
                <a:solidFill>
                  <a:schemeClr val="bg1"/>
                </a:solidFill>
              </a:rPr>
              <a:t>INWESTYCYJNE</a:t>
            </a:r>
            <a:endParaRPr lang="en-US" sz="800" b="1">
              <a:solidFill>
                <a:schemeClr val="bg1"/>
              </a:solidFill>
            </a:endParaRPr>
          </a:p>
        </p:txBody>
      </p:sp>
      <p:pic>
        <p:nvPicPr>
          <p:cNvPr id="49" name="Picture 48" descr="ogniwa_paliwowe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4888" y="5030788"/>
            <a:ext cx="719137" cy="712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" name="TextBox 49"/>
          <p:cNvSpPr txBox="1">
            <a:spLocks noChangeArrowheads="1"/>
          </p:cNvSpPr>
          <p:nvPr/>
        </p:nvSpPr>
        <p:spPr bwMode="auto">
          <a:xfrm>
            <a:off x="3432175" y="5703888"/>
            <a:ext cx="931863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 eaLnBrk="1" hangingPunct="1"/>
            <a:r>
              <a:rPr lang="pl-PL" sz="800" b="1">
                <a:solidFill>
                  <a:schemeClr val="bg1"/>
                </a:solidFill>
              </a:rPr>
              <a:t>OGNIWA</a:t>
            </a:r>
          </a:p>
          <a:p>
            <a:pPr algn="ctr" eaLnBrk="1" hangingPunct="1"/>
            <a:r>
              <a:rPr lang="pl-PL" sz="800" b="1">
                <a:solidFill>
                  <a:schemeClr val="bg1"/>
                </a:solidFill>
              </a:rPr>
              <a:t>PALIWOWE</a:t>
            </a:r>
            <a:endParaRPr lang="en-US" sz="800" b="1">
              <a:solidFill>
                <a:schemeClr val="bg1"/>
              </a:solidFill>
            </a:endParaRPr>
          </a:p>
        </p:txBody>
      </p:sp>
      <p:pic>
        <p:nvPicPr>
          <p:cNvPr id="52" name="Picture 51" descr="nowe_technologie.pn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9338" y="5030788"/>
            <a:ext cx="714375" cy="719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" name="TextBox 60"/>
          <p:cNvSpPr txBox="1">
            <a:spLocks noChangeArrowheads="1"/>
          </p:cNvSpPr>
          <p:nvPr/>
        </p:nvSpPr>
        <p:spPr bwMode="auto">
          <a:xfrm>
            <a:off x="4751388" y="5710238"/>
            <a:ext cx="931862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 eaLnBrk="1" hangingPunct="1"/>
            <a:r>
              <a:rPr lang="pl-PL" sz="800" b="1">
                <a:solidFill>
                  <a:schemeClr val="bg1"/>
                </a:solidFill>
              </a:rPr>
              <a:t>NOWE</a:t>
            </a:r>
          </a:p>
          <a:p>
            <a:pPr algn="ctr" eaLnBrk="1" hangingPunct="1"/>
            <a:r>
              <a:rPr lang="pl-PL" sz="800" b="1">
                <a:solidFill>
                  <a:schemeClr val="bg1"/>
                </a:solidFill>
              </a:rPr>
              <a:t>TECHNOLOGIE</a:t>
            </a:r>
            <a:endParaRPr lang="en-US" sz="800" b="1">
              <a:solidFill>
                <a:schemeClr val="bg1"/>
              </a:solidFill>
            </a:endParaRPr>
          </a:p>
        </p:txBody>
      </p:sp>
      <p:cxnSp>
        <p:nvCxnSpPr>
          <p:cNvPr id="24" name="Straight Connector 23"/>
          <p:cNvCxnSpPr/>
          <p:nvPr/>
        </p:nvCxnSpPr>
        <p:spPr>
          <a:xfrm flipH="1">
            <a:off x="4567238" y="2874963"/>
            <a:ext cx="3175" cy="338137"/>
          </a:xfrm>
          <a:prstGeom prst="line">
            <a:avLst/>
          </a:prstGeom>
          <a:ln w="15875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/>
          <p:nvPr/>
        </p:nvCxnSpPr>
        <p:spPr>
          <a:xfrm>
            <a:off x="3614738" y="3303588"/>
            <a:ext cx="254000" cy="222250"/>
          </a:xfrm>
          <a:prstGeom prst="line">
            <a:avLst/>
          </a:prstGeom>
          <a:ln w="15875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/>
          <p:cNvCxnSpPr/>
          <p:nvPr/>
        </p:nvCxnSpPr>
        <p:spPr>
          <a:xfrm flipV="1">
            <a:off x="5230813" y="3317875"/>
            <a:ext cx="254000" cy="222250"/>
          </a:xfrm>
          <a:prstGeom prst="line">
            <a:avLst/>
          </a:prstGeom>
          <a:ln w="15875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 flipH="1">
            <a:off x="3390900" y="4338638"/>
            <a:ext cx="365125" cy="65087"/>
          </a:xfrm>
          <a:prstGeom prst="line">
            <a:avLst/>
          </a:prstGeom>
          <a:ln w="15875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/>
          <p:cNvCxnSpPr/>
          <p:nvPr/>
        </p:nvCxnSpPr>
        <p:spPr>
          <a:xfrm>
            <a:off x="5383213" y="4338638"/>
            <a:ext cx="366712" cy="65087"/>
          </a:xfrm>
          <a:prstGeom prst="line">
            <a:avLst/>
          </a:prstGeom>
          <a:ln w="15875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/>
          <p:cNvCxnSpPr/>
          <p:nvPr/>
        </p:nvCxnSpPr>
        <p:spPr>
          <a:xfrm flipH="1">
            <a:off x="4027488" y="4813300"/>
            <a:ext cx="182562" cy="333375"/>
          </a:xfrm>
          <a:prstGeom prst="line">
            <a:avLst/>
          </a:prstGeom>
          <a:ln w="15875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/>
        </p:nvCxnSpPr>
        <p:spPr>
          <a:xfrm flipH="1" flipV="1">
            <a:off x="4913313" y="4813300"/>
            <a:ext cx="184150" cy="333375"/>
          </a:xfrm>
          <a:prstGeom prst="line">
            <a:avLst/>
          </a:prstGeom>
          <a:ln w="15875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1" name="Picture 40" descr="kulka big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3875" y="2490788"/>
            <a:ext cx="3016250" cy="301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2" name="Group 41"/>
          <p:cNvGrpSpPr>
            <a:grpSpLocks/>
          </p:cNvGrpSpPr>
          <p:nvPr/>
        </p:nvGrpSpPr>
        <p:grpSpPr bwMode="auto">
          <a:xfrm>
            <a:off x="3252788" y="3297238"/>
            <a:ext cx="2655887" cy="974725"/>
            <a:chOff x="3253352" y="3297041"/>
            <a:chExt cx="2655323" cy="974857"/>
          </a:xfrm>
        </p:grpSpPr>
        <p:pic>
          <p:nvPicPr>
            <p:cNvPr id="19485" name="Picture 44"/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00755" y="3297041"/>
              <a:ext cx="742492" cy="7424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486" name="TextBox 47"/>
            <p:cNvSpPr txBox="1">
              <a:spLocks noChangeArrowheads="1"/>
            </p:cNvSpPr>
            <p:nvPr/>
          </p:nvSpPr>
          <p:spPr bwMode="auto">
            <a:xfrm>
              <a:off x="3253352" y="3994899"/>
              <a:ext cx="265532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9pPr>
            </a:lstStyle>
            <a:p>
              <a:pPr algn="ctr" eaLnBrk="1" hangingPunct="1"/>
              <a:r>
                <a:rPr lang="pl-PL" sz="1200" b="1">
                  <a:solidFill>
                    <a:schemeClr val="bg1"/>
                  </a:solidFill>
                </a:rPr>
                <a:t>OGNIWA PALIWOWE</a:t>
              </a:r>
            </a:p>
          </p:txBody>
        </p:sp>
      </p:grpSp>
    </p:spTree>
  </p:cSld>
  <p:clrMapOvr>
    <a:masterClrMapping/>
  </p:clrMapOvr>
  <p:transition spd="slow" advTm="5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72" presetID="2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3" dur="3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3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800"/>
                            </p:stCondLst>
                            <p:childTnLst>
                              <p:par>
                                <p:cTn id="77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1300"/>
                            </p:stCondLst>
                            <p:childTnLst>
                              <p:par>
                                <p:cTn id="8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6" grpId="0"/>
      <p:bldP spid="37" grpId="0"/>
      <p:bldP spid="40" grpId="0"/>
      <p:bldP spid="44" grpId="0"/>
      <p:bldP spid="47" grpId="0"/>
      <p:bldP spid="50" grpId="0"/>
      <p:bldP spid="6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9"/>
            <a:ext cx="9144000" cy="712787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err="1" smtClean="0">
                <a:ea typeface="ＭＳ Ｐゴシック" charset="0"/>
                <a:cs typeface="ＭＳ Ｐゴシック" charset="0"/>
              </a:rPr>
              <a:t>Ogniwa</a:t>
            </a:r>
            <a:r>
              <a:rPr lang="en-US" dirty="0" smtClean="0">
                <a:ea typeface="ＭＳ Ｐゴシック" charset="0"/>
                <a:cs typeface="ＭＳ Ｐゴシック" charset="0"/>
              </a:rPr>
              <a:t> </a:t>
            </a:r>
            <a:r>
              <a:rPr lang="en-US" dirty="0" err="1" smtClean="0">
                <a:ea typeface="ＭＳ Ｐゴシック" charset="0"/>
                <a:cs typeface="ＭＳ Ｐゴシック" charset="0"/>
              </a:rPr>
              <a:t>paliwowe</a:t>
            </a:r>
            <a:endParaRPr lang="en-US" dirty="0">
              <a:ea typeface="ＭＳ Ｐゴシック" charset="0"/>
              <a:cs typeface="ＭＳ Ｐゴシック" charset="0"/>
            </a:endParaRPr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363538" y="1370013"/>
            <a:ext cx="5461000" cy="3895725"/>
            <a:chOff x="363106" y="1370665"/>
            <a:chExt cx="5462163" cy="3895667"/>
          </a:xfrm>
        </p:grpSpPr>
        <p:pic>
          <p:nvPicPr>
            <p:cNvPr id="20485" name="Picture 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3106" y="3071868"/>
              <a:ext cx="1239843" cy="12398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486" name="Picture 10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3106" y="1370665"/>
              <a:ext cx="1239843" cy="12398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487" name="Content Placeholder 2"/>
            <p:cNvSpPr txBox="1">
              <a:spLocks/>
            </p:cNvSpPr>
            <p:nvPr/>
          </p:nvSpPr>
          <p:spPr bwMode="auto">
            <a:xfrm>
              <a:off x="1605694" y="1370666"/>
              <a:ext cx="4219575" cy="3895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1pPr>
              <a:lvl2pPr marL="182563" indent="-182563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2pPr>
              <a:lvl3pPr marL="365125" indent="-182563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9pPr>
            </a:lstStyle>
            <a:p>
              <a:pPr lvl="1" eaLnBrk="1" hangingPunct="1">
                <a:spcBef>
                  <a:spcPts val="400"/>
                </a:spcBef>
                <a:buClr>
                  <a:srgbClr val="13517B"/>
                </a:buClr>
                <a:buFont typeface="Wingdings" pitchFamily="2" charset="2"/>
                <a:buChar char="§"/>
              </a:pPr>
              <a:r>
                <a:rPr lang="pl-PL" sz="2000">
                  <a:solidFill>
                    <a:srgbClr val="595959"/>
                  </a:solidFill>
                </a:rPr>
                <a:t>Ogniwa paliwowe – konstrukcja</a:t>
              </a:r>
            </a:p>
            <a:p>
              <a:pPr lvl="1" eaLnBrk="1" hangingPunct="1">
                <a:spcBef>
                  <a:spcPts val="400"/>
                </a:spcBef>
                <a:buClr>
                  <a:srgbClr val="13517B"/>
                </a:buClr>
                <a:buFont typeface="Wingdings" pitchFamily="2" charset="2"/>
                <a:buChar char="§"/>
              </a:pPr>
              <a:r>
                <a:rPr lang="pl-PL" sz="2000">
                  <a:solidFill>
                    <a:srgbClr val="595959"/>
                  </a:solidFill>
                </a:rPr>
                <a:t>Ogniwa paliwowe – modelowanie</a:t>
              </a:r>
            </a:p>
            <a:p>
              <a:pPr lvl="1" eaLnBrk="1" hangingPunct="1">
                <a:spcBef>
                  <a:spcPts val="400"/>
                </a:spcBef>
                <a:buClr>
                  <a:srgbClr val="13517B"/>
                </a:buClr>
                <a:buFont typeface="Wingdings" pitchFamily="2" charset="2"/>
                <a:buChar char="§"/>
              </a:pPr>
              <a:r>
                <a:rPr lang="pl-PL" sz="2000">
                  <a:solidFill>
                    <a:srgbClr val="595959"/>
                  </a:solidFill>
                </a:rPr>
                <a:t>Układy z ogniwami</a:t>
              </a:r>
            </a:p>
            <a:p>
              <a:pPr lvl="1" eaLnBrk="1" hangingPunct="1">
                <a:spcBef>
                  <a:spcPts val="400"/>
                </a:spcBef>
                <a:buClr>
                  <a:srgbClr val="13517B"/>
                </a:buClr>
                <a:buFont typeface="Wingdings" pitchFamily="2" charset="2"/>
                <a:buChar char="§"/>
              </a:pPr>
              <a:r>
                <a:rPr lang="pl-PL" sz="2000" i="1">
                  <a:solidFill>
                    <a:srgbClr val="595959"/>
                  </a:solidFill>
                </a:rPr>
                <a:t>Prowadzący – dr Jarosław Milewski</a:t>
              </a:r>
            </a:p>
            <a:p>
              <a:pPr eaLnBrk="1" hangingPunct="1">
                <a:spcBef>
                  <a:spcPct val="20000"/>
                </a:spcBef>
                <a:buClr>
                  <a:srgbClr val="004696"/>
                </a:buClr>
                <a:buFont typeface="Wingdings" pitchFamily="2" charset="2"/>
                <a:buNone/>
              </a:pPr>
              <a:endParaRPr lang="pl-PL" sz="2000">
                <a:solidFill>
                  <a:srgbClr val="595959"/>
                </a:solidFill>
              </a:endParaRPr>
            </a:p>
            <a:p>
              <a:pPr eaLnBrk="1" hangingPunct="1">
                <a:spcBef>
                  <a:spcPct val="20000"/>
                </a:spcBef>
                <a:buClr>
                  <a:srgbClr val="004696"/>
                </a:buClr>
                <a:buFont typeface="Wingdings" pitchFamily="2" charset="2"/>
                <a:buNone/>
              </a:pPr>
              <a:r>
                <a:rPr lang="pl-PL" sz="2000" b="1">
                  <a:solidFill>
                    <a:srgbClr val="055F8C"/>
                  </a:solidFill>
                </a:rPr>
                <a:t>Zakres badań</a:t>
              </a:r>
            </a:p>
            <a:p>
              <a:pPr lvl="1" eaLnBrk="1" hangingPunct="1">
                <a:spcBef>
                  <a:spcPts val="400"/>
                </a:spcBef>
                <a:buClr>
                  <a:srgbClr val="13517B"/>
                </a:buClr>
                <a:buFont typeface="Wingdings" pitchFamily="2" charset="2"/>
                <a:buChar char="§"/>
              </a:pPr>
              <a:r>
                <a:rPr lang="pl-PL" sz="2000">
                  <a:solidFill>
                    <a:srgbClr val="595959"/>
                  </a:solidFill>
                </a:rPr>
                <a:t>Badania ogniw SOFC MCFC</a:t>
              </a:r>
            </a:p>
            <a:p>
              <a:pPr lvl="2" eaLnBrk="1" hangingPunct="1">
                <a:spcBef>
                  <a:spcPct val="20000"/>
                </a:spcBef>
                <a:buClr>
                  <a:srgbClr val="13517B"/>
                </a:buClr>
                <a:buFont typeface="Wingdings" pitchFamily="2" charset="2"/>
                <a:buChar char="§"/>
              </a:pPr>
              <a:r>
                <a:rPr lang="pl-PL" sz="2000">
                  <a:solidFill>
                    <a:srgbClr val="595959"/>
                  </a:solidFill>
                </a:rPr>
                <a:t>Modelowanie ogniw paliwowych</a:t>
              </a:r>
            </a:p>
            <a:p>
              <a:pPr lvl="2" eaLnBrk="1" hangingPunct="1">
                <a:spcBef>
                  <a:spcPct val="20000"/>
                </a:spcBef>
                <a:buClr>
                  <a:srgbClr val="13517B"/>
                </a:buClr>
                <a:buFont typeface="Wingdings" pitchFamily="2" charset="2"/>
                <a:buChar char="§"/>
              </a:pPr>
              <a:r>
                <a:rPr lang="pl-PL" sz="2000">
                  <a:solidFill>
                    <a:srgbClr val="595959"/>
                  </a:solidFill>
                </a:rPr>
                <a:t>Badanie dynamiki pracy ogniw paliwowych</a:t>
              </a:r>
            </a:p>
            <a:p>
              <a:pPr lvl="2" eaLnBrk="1" hangingPunct="1">
                <a:spcBef>
                  <a:spcPct val="20000"/>
                </a:spcBef>
                <a:buClr>
                  <a:srgbClr val="13517B"/>
                </a:buClr>
                <a:buFont typeface="Wingdings" pitchFamily="2" charset="2"/>
                <a:buChar char="§"/>
              </a:pPr>
              <a:r>
                <a:rPr lang="pl-PL" sz="2000">
                  <a:solidFill>
                    <a:srgbClr val="595959"/>
                  </a:solidFill>
                </a:rPr>
                <a:t>Stosowanie ogniw paliwowych</a:t>
              </a:r>
            </a:p>
            <a:p>
              <a:pPr lvl="2" eaLnBrk="1" hangingPunct="1">
                <a:spcBef>
                  <a:spcPct val="20000"/>
                </a:spcBef>
                <a:buClr>
                  <a:srgbClr val="13517B"/>
                </a:buClr>
                <a:buFont typeface="Wingdings" pitchFamily="2" charset="2"/>
                <a:buChar char="§"/>
              </a:pPr>
              <a:r>
                <a:rPr lang="pl-PL" sz="2000">
                  <a:solidFill>
                    <a:srgbClr val="595959"/>
                  </a:solidFill>
                </a:rPr>
                <a:t>Ogniwo paliwowe w systemie energetyki rozproszonej</a:t>
              </a:r>
            </a:p>
          </p:txBody>
        </p:sp>
      </p:grpSp>
      <p:pic>
        <p:nvPicPr>
          <p:cNvPr id="21" name="Picture 2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7750" y="1503363"/>
            <a:ext cx="2554288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1500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12" descr="wheel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39825"/>
            <a:ext cx="9144000" cy="571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" y="274639"/>
            <a:ext cx="9143391" cy="71305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err="1" smtClean="0">
                <a:ea typeface="+mj-ea"/>
                <a:cs typeface="+mj-cs"/>
              </a:rPr>
              <a:t>Obszary</a:t>
            </a:r>
            <a:r>
              <a:rPr lang="en-US" dirty="0" smtClean="0">
                <a:ea typeface="+mj-ea"/>
                <a:cs typeface="+mj-cs"/>
              </a:rPr>
              <a:t> </a:t>
            </a:r>
            <a:r>
              <a:rPr lang="en-US" dirty="0" err="1" smtClean="0">
                <a:ea typeface="+mj-ea"/>
                <a:cs typeface="+mj-cs"/>
              </a:rPr>
              <a:t>działania</a:t>
            </a:r>
            <a:r>
              <a:rPr lang="en-US" dirty="0" smtClean="0">
                <a:ea typeface="+mj-ea"/>
                <a:cs typeface="+mj-cs"/>
              </a:rPr>
              <a:t> </a:t>
            </a:r>
            <a:r>
              <a:rPr lang="en-US" dirty="0" err="1" smtClean="0">
                <a:ea typeface="+mj-ea"/>
                <a:cs typeface="+mj-cs"/>
              </a:rPr>
              <a:t>zakładu</a:t>
            </a:r>
            <a:endParaRPr lang="en-US" dirty="0" smtClean="0">
              <a:ea typeface="+mj-ea"/>
              <a:cs typeface="+mj-c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0600" y="2970213"/>
            <a:ext cx="2103438" cy="210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3625850" y="3762375"/>
            <a:ext cx="1912938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en-US" sz="1600" b="1">
                <a:solidFill>
                  <a:schemeClr val="bg1"/>
                </a:solidFill>
              </a:rPr>
              <a:t>ENERGETYKA</a:t>
            </a:r>
            <a:br>
              <a:rPr lang="en-US" sz="1600" b="1">
                <a:solidFill>
                  <a:schemeClr val="bg1"/>
                </a:solidFill>
              </a:rPr>
            </a:br>
            <a:r>
              <a:rPr lang="en-US" sz="1600" b="1">
                <a:solidFill>
                  <a:schemeClr val="bg1"/>
                </a:solidFill>
              </a:rPr>
              <a:t>PRAKTYCZNA</a:t>
            </a:r>
          </a:p>
        </p:txBody>
      </p:sp>
      <p:pic>
        <p:nvPicPr>
          <p:cNvPr id="33" name="Picture 32" descr="energetyka jadrowa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8475" y="2759075"/>
            <a:ext cx="682625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Picture 34" descr="systemy_informatyczne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0050" y="2209800"/>
            <a:ext cx="719138" cy="725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" name="TextBox 35"/>
          <p:cNvSpPr txBox="1">
            <a:spLocks noChangeArrowheads="1"/>
          </p:cNvSpPr>
          <p:nvPr/>
        </p:nvSpPr>
        <p:spPr bwMode="auto">
          <a:xfrm>
            <a:off x="2973388" y="2462213"/>
            <a:ext cx="782637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 eaLnBrk="1" hangingPunct="1"/>
            <a:r>
              <a:rPr lang="pl-PL" sz="800" b="1">
                <a:solidFill>
                  <a:schemeClr val="bg1"/>
                </a:solidFill>
              </a:rPr>
              <a:t>ENERGETYKA</a:t>
            </a:r>
          </a:p>
          <a:p>
            <a:pPr algn="ctr" eaLnBrk="1" hangingPunct="1"/>
            <a:r>
              <a:rPr lang="pl-PL" sz="800" b="1">
                <a:solidFill>
                  <a:schemeClr val="bg1"/>
                </a:solidFill>
              </a:rPr>
              <a:t>JĄDROWA</a:t>
            </a:r>
            <a:endParaRPr lang="en-US" sz="800" b="1">
              <a:solidFill>
                <a:schemeClr val="bg1"/>
              </a:solidFill>
            </a:endParaRPr>
          </a:p>
        </p:txBody>
      </p:sp>
      <p:sp>
        <p:nvSpPr>
          <p:cNvPr id="37" name="TextBox 36"/>
          <p:cNvSpPr txBox="1">
            <a:spLocks noChangeArrowheads="1"/>
          </p:cNvSpPr>
          <p:nvPr/>
        </p:nvSpPr>
        <p:spPr bwMode="auto">
          <a:xfrm>
            <a:off x="3733800" y="1911350"/>
            <a:ext cx="17287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 eaLnBrk="1" hangingPunct="1"/>
            <a:r>
              <a:rPr lang="pl-PL" sz="800" b="1">
                <a:solidFill>
                  <a:schemeClr val="bg1"/>
                </a:solidFill>
              </a:rPr>
              <a:t>SYSTEMY INFORMATYCZNE,</a:t>
            </a:r>
          </a:p>
          <a:p>
            <a:pPr algn="ctr" eaLnBrk="1" hangingPunct="1"/>
            <a:r>
              <a:rPr lang="pl-PL" sz="800" b="1">
                <a:solidFill>
                  <a:schemeClr val="bg1"/>
                </a:solidFill>
              </a:rPr>
              <a:t>MODELOWANIE I OPTYMALIZACJA</a:t>
            </a:r>
            <a:endParaRPr lang="en-US" sz="800" b="1">
              <a:solidFill>
                <a:schemeClr val="bg1"/>
              </a:solidFill>
            </a:endParaRPr>
          </a:p>
        </p:txBody>
      </p:sp>
      <p:pic>
        <p:nvPicPr>
          <p:cNvPr id="39" name="Picture 38" descr="ochrona srodowiska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0513" y="2759075"/>
            <a:ext cx="720725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" name="TextBox 39"/>
          <p:cNvSpPr txBox="1">
            <a:spLocks noChangeArrowheads="1"/>
          </p:cNvSpPr>
          <p:nvPr/>
        </p:nvSpPr>
        <p:spPr bwMode="auto">
          <a:xfrm>
            <a:off x="5257800" y="2462213"/>
            <a:ext cx="931863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 eaLnBrk="1" hangingPunct="1"/>
            <a:r>
              <a:rPr lang="pl-PL" sz="800" b="1">
                <a:solidFill>
                  <a:schemeClr val="bg1"/>
                </a:solidFill>
              </a:rPr>
              <a:t>OCHRONA</a:t>
            </a:r>
          </a:p>
          <a:p>
            <a:pPr algn="ctr" eaLnBrk="1" hangingPunct="1"/>
            <a:r>
              <a:rPr lang="pl-PL" sz="800" b="1">
                <a:solidFill>
                  <a:schemeClr val="bg1"/>
                </a:solidFill>
              </a:rPr>
              <a:t>ŚRODOWISKA</a:t>
            </a:r>
            <a:endParaRPr lang="en-US" sz="800" b="1">
              <a:solidFill>
                <a:schemeClr val="bg1"/>
              </a:solidFill>
            </a:endParaRPr>
          </a:p>
        </p:txBody>
      </p:sp>
      <p:pic>
        <p:nvPicPr>
          <p:cNvPr id="43" name="Picture 42" descr="maszyny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9713" y="4041775"/>
            <a:ext cx="682625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" name="TextBox 43"/>
          <p:cNvSpPr txBox="1">
            <a:spLocks noChangeArrowheads="1"/>
          </p:cNvSpPr>
          <p:nvPr/>
        </p:nvSpPr>
        <p:spPr bwMode="auto">
          <a:xfrm>
            <a:off x="2579688" y="4714875"/>
            <a:ext cx="10842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 eaLnBrk="1" hangingPunct="1"/>
            <a:r>
              <a:rPr lang="pl-PL" sz="800" b="1">
                <a:solidFill>
                  <a:schemeClr val="bg1"/>
                </a:solidFill>
              </a:rPr>
              <a:t>MASZYNY</a:t>
            </a:r>
          </a:p>
          <a:p>
            <a:pPr algn="ctr" eaLnBrk="1" hangingPunct="1"/>
            <a:r>
              <a:rPr lang="pl-PL" sz="800" b="1">
                <a:solidFill>
                  <a:schemeClr val="bg1"/>
                </a:solidFill>
              </a:rPr>
              <a:t>ENERGETYCZNE - </a:t>
            </a:r>
          </a:p>
          <a:p>
            <a:pPr algn="ctr" eaLnBrk="1" hangingPunct="1"/>
            <a:r>
              <a:rPr lang="pl-PL" sz="800" b="1">
                <a:solidFill>
                  <a:schemeClr val="bg1"/>
                </a:solidFill>
              </a:rPr>
              <a:t>KOTŁY, </a:t>
            </a:r>
          </a:p>
          <a:p>
            <a:pPr algn="ctr" eaLnBrk="1" hangingPunct="1"/>
            <a:r>
              <a:rPr lang="pl-PL" sz="800" b="1">
                <a:solidFill>
                  <a:schemeClr val="bg1"/>
                </a:solidFill>
              </a:rPr>
              <a:t>TURBINY</a:t>
            </a:r>
            <a:endParaRPr lang="en-US" sz="800" b="1">
              <a:solidFill>
                <a:schemeClr val="bg1"/>
              </a:solidFill>
            </a:endParaRPr>
          </a:p>
        </p:txBody>
      </p:sp>
      <p:pic>
        <p:nvPicPr>
          <p:cNvPr id="46" name="Picture 45" descr="procesy_inwestycyjne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3088" y="4041775"/>
            <a:ext cx="712787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" name="TextBox 46"/>
          <p:cNvSpPr txBox="1">
            <a:spLocks noChangeArrowheads="1"/>
          </p:cNvSpPr>
          <p:nvPr/>
        </p:nvSpPr>
        <p:spPr bwMode="auto">
          <a:xfrm>
            <a:off x="5556250" y="4697413"/>
            <a:ext cx="931863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 eaLnBrk="1" hangingPunct="1"/>
            <a:r>
              <a:rPr lang="pl-PL" sz="800" b="1">
                <a:solidFill>
                  <a:schemeClr val="bg1"/>
                </a:solidFill>
              </a:rPr>
              <a:t>PROCESY</a:t>
            </a:r>
          </a:p>
          <a:p>
            <a:pPr algn="ctr" eaLnBrk="1" hangingPunct="1"/>
            <a:r>
              <a:rPr lang="pl-PL" sz="800" b="1">
                <a:solidFill>
                  <a:schemeClr val="bg1"/>
                </a:solidFill>
              </a:rPr>
              <a:t>INWESTYCYJNE</a:t>
            </a:r>
            <a:endParaRPr lang="en-US" sz="800" b="1">
              <a:solidFill>
                <a:schemeClr val="bg1"/>
              </a:solidFill>
            </a:endParaRPr>
          </a:p>
        </p:txBody>
      </p:sp>
      <p:pic>
        <p:nvPicPr>
          <p:cNvPr id="49" name="Picture 48" descr="ogniwa_paliwowe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4888" y="5030788"/>
            <a:ext cx="719137" cy="712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" name="TextBox 49"/>
          <p:cNvSpPr txBox="1">
            <a:spLocks noChangeArrowheads="1"/>
          </p:cNvSpPr>
          <p:nvPr/>
        </p:nvSpPr>
        <p:spPr bwMode="auto">
          <a:xfrm>
            <a:off x="3432175" y="5703888"/>
            <a:ext cx="931863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 eaLnBrk="1" hangingPunct="1"/>
            <a:r>
              <a:rPr lang="pl-PL" sz="800" b="1">
                <a:solidFill>
                  <a:schemeClr val="bg1"/>
                </a:solidFill>
              </a:rPr>
              <a:t>OGNIWA</a:t>
            </a:r>
          </a:p>
          <a:p>
            <a:pPr algn="ctr" eaLnBrk="1" hangingPunct="1"/>
            <a:r>
              <a:rPr lang="pl-PL" sz="800" b="1">
                <a:solidFill>
                  <a:schemeClr val="bg1"/>
                </a:solidFill>
              </a:rPr>
              <a:t>PALIWOWE</a:t>
            </a:r>
            <a:endParaRPr lang="en-US" sz="800" b="1">
              <a:solidFill>
                <a:schemeClr val="bg1"/>
              </a:solidFill>
            </a:endParaRPr>
          </a:p>
        </p:txBody>
      </p:sp>
      <p:pic>
        <p:nvPicPr>
          <p:cNvPr id="52" name="Picture 51" descr="nowe_technologie.pn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9338" y="5030788"/>
            <a:ext cx="714375" cy="719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" name="TextBox 60"/>
          <p:cNvSpPr txBox="1">
            <a:spLocks noChangeArrowheads="1"/>
          </p:cNvSpPr>
          <p:nvPr/>
        </p:nvSpPr>
        <p:spPr bwMode="auto">
          <a:xfrm>
            <a:off x="4751388" y="5710238"/>
            <a:ext cx="931862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 eaLnBrk="1" hangingPunct="1"/>
            <a:r>
              <a:rPr lang="pl-PL" sz="800" b="1">
                <a:solidFill>
                  <a:schemeClr val="bg1"/>
                </a:solidFill>
              </a:rPr>
              <a:t>NOWE</a:t>
            </a:r>
          </a:p>
          <a:p>
            <a:pPr algn="ctr" eaLnBrk="1" hangingPunct="1"/>
            <a:r>
              <a:rPr lang="pl-PL" sz="800" b="1">
                <a:solidFill>
                  <a:schemeClr val="bg1"/>
                </a:solidFill>
              </a:rPr>
              <a:t>TECHNOLOGIE</a:t>
            </a:r>
            <a:endParaRPr lang="en-US" sz="800" b="1">
              <a:solidFill>
                <a:schemeClr val="bg1"/>
              </a:solidFill>
            </a:endParaRPr>
          </a:p>
        </p:txBody>
      </p:sp>
      <p:cxnSp>
        <p:nvCxnSpPr>
          <p:cNvPr id="24" name="Straight Connector 23"/>
          <p:cNvCxnSpPr/>
          <p:nvPr/>
        </p:nvCxnSpPr>
        <p:spPr>
          <a:xfrm flipH="1">
            <a:off x="4567238" y="2874963"/>
            <a:ext cx="3175" cy="338137"/>
          </a:xfrm>
          <a:prstGeom prst="line">
            <a:avLst/>
          </a:prstGeom>
          <a:ln w="15875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/>
          <p:nvPr/>
        </p:nvCxnSpPr>
        <p:spPr>
          <a:xfrm>
            <a:off x="3614738" y="3303588"/>
            <a:ext cx="254000" cy="222250"/>
          </a:xfrm>
          <a:prstGeom prst="line">
            <a:avLst/>
          </a:prstGeom>
          <a:ln w="15875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/>
          <p:cNvCxnSpPr/>
          <p:nvPr/>
        </p:nvCxnSpPr>
        <p:spPr>
          <a:xfrm flipV="1">
            <a:off x="5230813" y="3317875"/>
            <a:ext cx="254000" cy="222250"/>
          </a:xfrm>
          <a:prstGeom prst="line">
            <a:avLst/>
          </a:prstGeom>
          <a:ln w="15875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 flipH="1">
            <a:off x="3390900" y="4338638"/>
            <a:ext cx="365125" cy="65087"/>
          </a:xfrm>
          <a:prstGeom prst="line">
            <a:avLst/>
          </a:prstGeom>
          <a:ln w="15875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/>
          <p:cNvCxnSpPr/>
          <p:nvPr/>
        </p:nvCxnSpPr>
        <p:spPr>
          <a:xfrm>
            <a:off x="5383213" y="4338638"/>
            <a:ext cx="366712" cy="65087"/>
          </a:xfrm>
          <a:prstGeom prst="line">
            <a:avLst/>
          </a:prstGeom>
          <a:ln w="15875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/>
          <p:cNvCxnSpPr/>
          <p:nvPr/>
        </p:nvCxnSpPr>
        <p:spPr>
          <a:xfrm flipH="1">
            <a:off x="4027488" y="4813300"/>
            <a:ext cx="182562" cy="333375"/>
          </a:xfrm>
          <a:prstGeom prst="line">
            <a:avLst/>
          </a:prstGeom>
          <a:ln w="15875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/>
        </p:nvCxnSpPr>
        <p:spPr>
          <a:xfrm flipH="1" flipV="1">
            <a:off x="4913313" y="4813300"/>
            <a:ext cx="184150" cy="333375"/>
          </a:xfrm>
          <a:prstGeom prst="line">
            <a:avLst/>
          </a:prstGeom>
          <a:ln w="15875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1" name="Picture 30" descr="kulka big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3875" y="2490788"/>
            <a:ext cx="3016250" cy="301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2" name="Group 31"/>
          <p:cNvGrpSpPr>
            <a:grpSpLocks/>
          </p:cNvGrpSpPr>
          <p:nvPr/>
        </p:nvGrpSpPr>
        <p:grpSpPr bwMode="auto">
          <a:xfrm>
            <a:off x="3252788" y="3235325"/>
            <a:ext cx="2655887" cy="1036638"/>
            <a:chOff x="3253352" y="3234900"/>
            <a:chExt cx="2655323" cy="1036998"/>
          </a:xfrm>
        </p:grpSpPr>
        <p:pic>
          <p:nvPicPr>
            <p:cNvPr id="21533" name="Picture 33"/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38614" y="3234900"/>
              <a:ext cx="866774" cy="8667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1534" name="TextBox 37"/>
            <p:cNvSpPr txBox="1">
              <a:spLocks noChangeArrowheads="1"/>
            </p:cNvSpPr>
            <p:nvPr/>
          </p:nvSpPr>
          <p:spPr bwMode="auto">
            <a:xfrm>
              <a:off x="3253352" y="3994899"/>
              <a:ext cx="265532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9pPr>
            </a:lstStyle>
            <a:p>
              <a:pPr algn="ctr" eaLnBrk="1" hangingPunct="1"/>
              <a:r>
                <a:rPr lang="pl-PL" sz="1200" b="1">
                  <a:solidFill>
                    <a:schemeClr val="bg1"/>
                  </a:solidFill>
                </a:rPr>
                <a:t>ENERGETYKA JĄDROWA</a:t>
              </a:r>
            </a:p>
          </p:txBody>
        </p:sp>
      </p:grpSp>
    </p:spTree>
  </p:cSld>
  <p:clrMapOvr>
    <a:masterClrMapping/>
  </p:clrMapOvr>
  <p:transition spd="slow" advTm="5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72" presetID="2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3" dur="3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3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800"/>
                            </p:stCondLst>
                            <p:childTnLst>
                              <p:par>
                                <p:cTn id="77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1300"/>
                            </p:stCondLst>
                            <p:childTnLst>
                              <p:par>
                                <p:cTn id="8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6" grpId="0"/>
      <p:bldP spid="37" grpId="0"/>
      <p:bldP spid="40" grpId="0"/>
      <p:bldP spid="44" grpId="0"/>
      <p:bldP spid="47" grpId="0"/>
      <p:bldP spid="50" grpId="0"/>
      <p:bldP spid="6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>
                <a:ea typeface="ＭＳ Ｐゴシック" charset="0"/>
                <a:cs typeface="ＭＳ Ｐゴシック" charset="0"/>
              </a:rPr>
              <a:t>Energetyka</a:t>
            </a:r>
            <a:r>
              <a:rPr lang="en-US" dirty="0" smtClean="0">
                <a:ea typeface="ＭＳ Ｐゴシック" charset="0"/>
                <a:cs typeface="ＭＳ Ｐゴシック" charset="0"/>
              </a:rPr>
              <a:t> </a:t>
            </a:r>
            <a:r>
              <a:rPr lang="en-US" dirty="0" err="1" smtClean="0">
                <a:ea typeface="ＭＳ Ｐゴシック" charset="0"/>
                <a:cs typeface="ＭＳ Ｐゴシック" charset="0"/>
              </a:rPr>
              <a:t>jądrowa</a:t>
            </a:r>
            <a:endParaRPr lang="en-US" dirty="0">
              <a:ea typeface="ＭＳ Ｐゴシック" charset="0"/>
              <a:cs typeface="ＭＳ Ｐゴシック" charset="0"/>
            </a:endParaRPr>
          </a:p>
        </p:txBody>
      </p:sp>
      <p:grpSp>
        <p:nvGrpSpPr>
          <p:cNvPr id="10" name="Group 9"/>
          <p:cNvGrpSpPr>
            <a:grpSpLocks/>
          </p:cNvGrpSpPr>
          <p:nvPr/>
        </p:nvGrpSpPr>
        <p:grpSpPr bwMode="auto">
          <a:xfrm>
            <a:off x="363538" y="1370013"/>
            <a:ext cx="8780462" cy="4525962"/>
            <a:chOff x="363106" y="1370665"/>
            <a:chExt cx="8780912" cy="4525963"/>
          </a:xfrm>
        </p:grpSpPr>
        <p:pic>
          <p:nvPicPr>
            <p:cNvPr id="22533" name="Picture 6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3106" y="1370665"/>
              <a:ext cx="1239843" cy="12398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534" name="Content Placeholder 2"/>
            <p:cNvSpPr txBox="1">
              <a:spLocks/>
            </p:cNvSpPr>
            <p:nvPr/>
          </p:nvSpPr>
          <p:spPr bwMode="auto">
            <a:xfrm>
              <a:off x="1606182" y="1370665"/>
              <a:ext cx="7537836" cy="4525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1pPr>
              <a:lvl2pPr marL="182563" indent="-182563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20000"/>
                </a:spcBef>
                <a:buClr>
                  <a:srgbClr val="004696"/>
                </a:buClr>
                <a:buFont typeface="Wingdings" pitchFamily="2" charset="2"/>
                <a:buNone/>
                <a:defRPr/>
              </a:pPr>
              <a:r>
                <a:rPr lang="pl-PL" sz="2200" b="1" dirty="0" smtClean="0">
                  <a:solidFill>
                    <a:srgbClr val="055F8C"/>
                  </a:solidFill>
                </a:rPr>
                <a:t>Energetyka jądrowa – od teorii do praktyki</a:t>
              </a:r>
            </a:p>
            <a:p>
              <a:pPr lvl="1" eaLnBrk="1" hangingPunct="1">
                <a:spcBef>
                  <a:spcPts val="400"/>
                </a:spcBef>
                <a:buClr>
                  <a:srgbClr val="13517B"/>
                </a:buClr>
                <a:buFont typeface="Wingdings" pitchFamily="2" charset="2"/>
                <a:buChar char="§"/>
                <a:defRPr/>
              </a:pPr>
              <a:r>
                <a:rPr lang="pl-PL" sz="2000" dirty="0" smtClean="0">
                  <a:solidFill>
                    <a:srgbClr val="595959"/>
                  </a:solidFill>
                </a:rPr>
                <a:t>Reaktory jądrowe – konstrukcja</a:t>
              </a:r>
            </a:p>
            <a:p>
              <a:pPr lvl="1" eaLnBrk="1" hangingPunct="1">
                <a:spcBef>
                  <a:spcPts val="400"/>
                </a:spcBef>
                <a:buClr>
                  <a:srgbClr val="13517B"/>
                </a:buClr>
                <a:buFont typeface="Wingdings" pitchFamily="2" charset="2"/>
                <a:buChar char="§"/>
                <a:defRPr/>
              </a:pPr>
              <a:r>
                <a:rPr lang="pl-PL" sz="2000" dirty="0" smtClean="0">
                  <a:solidFill>
                    <a:srgbClr val="595959"/>
                  </a:solidFill>
                </a:rPr>
                <a:t>Proces budowy energetyki jądrowej w Polsce</a:t>
              </a:r>
            </a:p>
            <a:p>
              <a:pPr lvl="1" eaLnBrk="1" hangingPunct="1">
                <a:spcBef>
                  <a:spcPts val="400"/>
                </a:spcBef>
                <a:buClr>
                  <a:srgbClr val="13517B"/>
                </a:buClr>
                <a:buFont typeface="Wingdings" pitchFamily="2" charset="2"/>
                <a:buChar char="§"/>
                <a:defRPr/>
              </a:pPr>
              <a:r>
                <a:rPr lang="pl-PL" sz="2000" i="1" dirty="0" smtClean="0">
                  <a:solidFill>
                    <a:srgbClr val="595959"/>
                  </a:solidFill>
                </a:rPr>
                <a:t>Prowadzący – dr </a:t>
              </a:r>
              <a:r>
                <a:rPr lang="pl-PL" sz="2000" i="1" dirty="0" err="1" smtClean="0">
                  <a:solidFill>
                    <a:srgbClr val="595959"/>
                  </a:solidFill>
                </a:rPr>
                <a:t>Nikolaj</a:t>
              </a:r>
              <a:r>
                <a:rPr lang="pl-PL" sz="2000" i="1" dirty="0" smtClean="0">
                  <a:solidFill>
                    <a:srgbClr val="595959"/>
                  </a:solidFill>
                </a:rPr>
                <a:t> </a:t>
              </a:r>
              <a:r>
                <a:rPr lang="pl-PL" sz="2000" i="1" dirty="0" err="1" smtClean="0">
                  <a:solidFill>
                    <a:srgbClr val="595959"/>
                  </a:solidFill>
                </a:rPr>
                <a:t>Uzunow</a:t>
              </a:r>
              <a:endParaRPr lang="pl-PL" sz="2000" i="1" dirty="0" smtClean="0">
                <a:solidFill>
                  <a:srgbClr val="595959"/>
                </a:solidFill>
              </a:endParaRPr>
            </a:p>
            <a:p>
              <a:pPr marL="0" lvl="1" indent="0" eaLnBrk="1" hangingPunct="1">
                <a:spcBef>
                  <a:spcPts val="400"/>
                </a:spcBef>
                <a:buClr>
                  <a:srgbClr val="13517B"/>
                </a:buClr>
                <a:defRPr/>
              </a:pPr>
              <a:endParaRPr lang="pl-PL" dirty="0" smtClean="0">
                <a:solidFill>
                  <a:srgbClr val="595959"/>
                </a:solidFill>
              </a:endParaRPr>
            </a:p>
            <a:p>
              <a:pPr lvl="1" eaLnBrk="1" hangingPunct="1">
                <a:spcBef>
                  <a:spcPts val="400"/>
                </a:spcBef>
                <a:buClr>
                  <a:srgbClr val="13517B"/>
                </a:buClr>
                <a:buFont typeface="Wingdings" pitchFamily="2" charset="2"/>
                <a:buChar char="§"/>
                <a:defRPr/>
              </a:pPr>
              <a:r>
                <a:rPr lang="pl-PL" sz="2000" dirty="0" smtClean="0">
                  <a:solidFill>
                    <a:srgbClr val="595959"/>
                  </a:solidFill>
                </a:rPr>
                <a:t>MEL jest pierwszym wydziałem w Polsce, na którym uruchomiono specjalność „Energetyka Jądrowa</a:t>
              </a:r>
              <a:r>
                <a:rPr lang="pl-PL" altLang="en-US" sz="2000" dirty="0" smtClean="0">
                  <a:solidFill>
                    <a:srgbClr val="595959"/>
                  </a:solidFill>
                </a:rPr>
                <a:t>”</a:t>
              </a:r>
              <a:endParaRPr lang="pl-PL" sz="2000" dirty="0" smtClean="0">
                <a:solidFill>
                  <a:srgbClr val="595959"/>
                </a:solidFill>
              </a:endParaRPr>
            </a:p>
            <a:p>
              <a:pPr lvl="1" eaLnBrk="1" hangingPunct="1">
                <a:spcBef>
                  <a:spcPts val="400"/>
                </a:spcBef>
                <a:buClr>
                  <a:srgbClr val="13517B"/>
                </a:buClr>
                <a:buFont typeface="Wingdings" pitchFamily="2" charset="2"/>
                <a:buChar char="§"/>
                <a:defRPr/>
              </a:pPr>
              <a:r>
                <a:rPr lang="pl-PL" sz="2000" dirty="0" smtClean="0">
                  <a:solidFill>
                    <a:srgbClr val="595959"/>
                  </a:solidFill>
                </a:rPr>
                <a:t>Od </a:t>
              </a:r>
              <a:r>
                <a:rPr lang="pl-PL" sz="2000" dirty="0" err="1" smtClean="0">
                  <a:solidFill>
                    <a:srgbClr val="595959"/>
                  </a:solidFill>
                </a:rPr>
                <a:t>r.ak</a:t>
              </a:r>
              <a:r>
                <a:rPr lang="pl-PL" sz="2000" dirty="0" smtClean="0">
                  <a:solidFill>
                    <a:srgbClr val="595959"/>
                  </a:solidFill>
                </a:rPr>
                <a:t>. 2009/2010 „Energetyka Jądrowa</a:t>
              </a:r>
              <a:r>
                <a:rPr lang="pl-PL" altLang="en-US" sz="2000" dirty="0" smtClean="0">
                  <a:solidFill>
                    <a:srgbClr val="595959"/>
                  </a:solidFill>
                </a:rPr>
                <a:t>”</a:t>
              </a:r>
              <a:r>
                <a:rPr lang="pl-PL" sz="2000" dirty="0" smtClean="0">
                  <a:solidFill>
                    <a:srgbClr val="595959"/>
                  </a:solidFill>
                </a:rPr>
                <a:t> prowadzona jest w całości na naszym Wydziale, w języku polskim, od 2013 jako </a:t>
              </a:r>
              <a:r>
                <a:rPr lang="pl-PL" sz="2000" dirty="0" err="1" smtClean="0">
                  <a:solidFill>
                    <a:srgbClr val="595959"/>
                  </a:solidFill>
                </a:rPr>
                <a:t>Nuclear</a:t>
              </a:r>
              <a:r>
                <a:rPr lang="pl-PL" sz="2000" dirty="0" smtClean="0">
                  <a:solidFill>
                    <a:srgbClr val="595959"/>
                  </a:solidFill>
                </a:rPr>
                <a:t> Engineering w jęz.  angielskim </a:t>
              </a:r>
            </a:p>
            <a:p>
              <a:pPr lvl="1" eaLnBrk="1" hangingPunct="1">
                <a:spcBef>
                  <a:spcPts val="400"/>
                </a:spcBef>
                <a:buClr>
                  <a:srgbClr val="13517B"/>
                </a:buClr>
                <a:buFont typeface="Wingdings" pitchFamily="2" charset="2"/>
                <a:buChar char="§"/>
                <a:defRPr/>
              </a:pPr>
              <a:r>
                <a:rPr lang="pl-PL" sz="2000" dirty="0" smtClean="0">
                  <a:solidFill>
                    <a:srgbClr val="595959"/>
                  </a:solidFill>
                </a:rPr>
                <a:t>Współpraca z AREVA </a:t>
              </a:r>
            </a:p>
          </p:txBody>
        </p:sp>
      </p:grpSp>
      <p:pic>
        <p:nvPicPr>
          <p:cNvPr id="12" name="Picture 11" descr="jadrowa_p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600" y="5151438"/>
            <a:ext cx="8429625" cy="146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1500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12" descr="wheel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39825"/>
            <a:ext cx="9144000" cy="571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" y="274639"/>
            <a:ext cx="9143391" cy="71305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err="1" smtClean="0">
                <a:ea typeface="+mj-ea"/>
                <a:cs typeface="+mj-cs"/>
              </a:rPr>
              <a:t>Obszary</a:t>
            </a:r>
            <a:r>
              <a:rPr lang="en-US" dirty="0" smtClean="0">
                <a:ea typeface="+mj-ea"/>
                <a:cs typeface="+mj-cs"/>
              </a:rPr>
              <a:t> </a:t>
            </a:r>
            <a:r>
              <a:rPr lang="en-US" dirty="0" err="1" smtClean="0">
                <a:ea typeface="+mj-ea"/>
                <a:cs typeface="+mj-cs"/>
              </a:rPr>
              <a:t>działania</a:t>
            </a:r>
            <a:r>
              <a:rPr lang="en-US" dirty="0" smtClean="0">
                <a:ea typeface="+mj-ea"/>
                <a:cs typeface="+mj-cs"/>
              </a:rPr>
              <a:t> </a:t>
            </a:r>
            <a:r>
              <a:rPr lang="en-US" dirty="0" err="1" smtClean="0">
                <a:ea typeface="+mj-ea"/>
                <a:cs typeface="+mj-cs"/>
              </a:rPr>
              <a:t>zakładu</a:t>
            </a:r>
            <a:endParaRPr lang="en-US" dirty="0" smtClean="0">
              <a:ea typeface="+mj-ea"/>
              <a:cs typeface="+mj-c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0600" y="2970213"/>
            <a:ext cx="2103438" cy="210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3625850" y="3762375"/>
            <a:ext cx="1912938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en-US" sz="1600" b="1">
                <a:solidFill>
                  <a:schemeClr val="bg1"/>
                </a:solidFill>
              </a:rPr>
              <a:t>ENERGETYKA</a:t>
            </a:r>
            <a:br>
              <a:rPr lang="en-US" sz="1600" b="1">
                <a:solidFill>
                  <a:schemeClr val="bg1"/>
                </a:solidFill>
              </a:rPr>
            </a:br>
            <a:r>
              <a:rPr lang="en-US" sz="1600" b="1">
                <a:solidFill>
                  <a:schemeClr val="bg1"/>
                </a:solidFill>
              </a:rPr>
              <a:t>PRAKTYCZNA</a:t>
            </a:r>
          </a:p>
        </p:txBody>
      </p:sp>
      <p:pic>
        <p:nvPicPr>
          <p:cNvPr id="33" name="Picture 32" descr="energetyka jadrowa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8475" y="2759075"/>
            <a:ext cx="682625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Picture 34" descr="systemy_informatyczne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0050" y="2209800"/>
            <a:ext cx="719138" cy="725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" name="TextBox 35"/>
          <p:cNvSpPr txBox="1">
            <a:spLocks noChangeArrowheads="1"/>
          </p:cNvSpPr>
          <p:nvPr/>
        </p:nvSpPr>
        <p:spPr bwMode="auto">
          <a:xfrm>
            <a:off x="2973388" y="2462213"/>
            <a:ext cx="782637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 eaLnBrk="1" hangingPunct="1"/>
            <a:r>
              <a:rPr lang="pl-PL" sz="800" b="1">
                <a:solidFill>
                  <a:schemeClr val="bg1"/>
                </a:solidFill>
              </a:rPr>
              <a:t>ENERGETYKA</a:t>
            </a:r>
          </a:p>
          <a:p>
            <a:pPr algn="ctr" eaLnBrk="1" hangingPunct="1"/>
            <a:r>
              <a:rPr lang="pl-PL" sz="800" b="1">
                <a:solidFill>
                  <a:schemeClr val="bg1"/>
                </a:solidFill>
              </a:rPr>
              <a:t>JĄDROWA</a:t>
            </a:r>
            <a:endParaRPr lang="en-US" sz="800" b="1">
              <a:solidFill>
                <a:schemeClr val="bg1"/>
              </a:solidFill>
            </a:endParaRPr>
          </a:p>
        </p:txBody>
      </p:sp>
      <p:sp>
        <p:nvSpPr>
          <p:cNvPr id="37" name="TextBox 36"/>
          <p:cNvSpPr txBox="1">
            <a:spLocks noChangeArrowheads="1"/>
          </p:cNvSpPr>
          <p:nvPr/>
        </p:nvSpPr>
        <p:spPr bwMode="auto">
          <a:xfrm>
            <a:off x="3733800" y="1911350"/>
            <a:ext cx="17287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 eaLnBrk="1" hangingPunct="1"/>
            <a:r>
              <a:rPr lang="pl-PL" sz="800" b="1">
                <a:solidFill>
                  <a:schemeClr val="bg1"/>
                </a:solidFill>
              </a:rPr>
              <a:t>SYSTEMY INFORMATYCZNE,</a:t>
            </a:r>
          </a:p>
          <a:p>
            <a:pPr algn="ctr" eaLnBrk="1" hangingPunct="1"/>
            <a:r>
              <a:rPr lang="pl-PL" sz="800" b="1">
                <a:solidFill>
                  <a:schemeClr val="bg1"/>
                </a:solidFill>
              </a:rPr>
              <a:t>MODELOWANIE I OPTYMALIZACJA</a:t>
            </a:r>
            <a:endParaRPr lang="en-US" sz="800" b="1">
              <a:solidFill>
                <a:schemeClr val="bg1"/>
              </a:solidFill>
            </a:endParaRPr>
          </a:p>
        </p:txBody>
      </p:sp>
      <p:pic>
        <p:nvPicPr>
          <p:cNvPr id="39" name="Picture 38" descr="ochrona srodowiska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0513" y="2759075"/>
            <a:ext cx="720725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" name="TextBox 39"/>
          <p:cNvSpPr txBox="1">
            <a:spLocks noChangeArrowheads="1"/>
          </p:cNvSpPr>
          <p:nvPr/>
        </p:nvSpPr>
        <p:spPr bwMode="auto">
          <a:xfrm>
            <a:off x="5257800" y="2462213"/>
            <a:ext cx="931863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 eaLnBrk="1" hangingPunct="1"/>
            <a:r>
              <a:rPr lang="pl-PL" sz="800" b="1">
                <a:solidFill>
                  <a:schemeClr val="bg1"/>
                </a:solidFill>
              </a:rPr>
              <a:t>OCHRONA</a:t>
            </a:r>
          </a:p>
          <a:p>
            <a:pPr algn="ctr" eaLnBrk="1" hangingPunct="1"/>
            <a:r>
              <a:rPr lang="pl-PL" sz="800" b="1">
                <a:solidFill>
                  <a:schemeClr val="bg1"/>
                </a:solidFill>
              </a:rPr>
              <a:t>ŚRODOWISKA</a:t>
            </a:r>
            <a:endParaRPr lang="en-US" sz="800" b="1">
              <a:solidFill>
                <a:schemeClr val="bg1"/>
              </a:solidFill>
            </a:endParaRPr>
          </a:p>
        </p:txBody>
      </p:sp>
      <p:pic>
        <p:nvPicPr>
          <p:cNvPr id="43" name="Picture 42" descr="maszyny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9713" y="4041775"/>
            <a:ext cx="682625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" name="TextBox 43"/>
          <p:cNvSpPr txBox="1">
            <a:spLocks noChangeArrowheads="1"/>
          </p:cNvSpPr>
          <p:nvPr/>
        </p:nvSpPr>
        <p:spPr bwMode="auto">
          <a:xfrm>
            <a:off x="2579688" y="4714875"/>
            <a:ext cx="10842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 eaLnBrk="1" hangingPunct="1"/>
            <a:r>
              <a:rPr lang="pl-PL" sz="800" b="1">
                <a:solidFill>
                  <a:schemeClr val="bg1"/>
                </a:solidFill>
              </a:rPr>
              <a:t>MASZYNY</a:t>
            </a:r>
          </a:p>
          <a:p>
            <a:pPr algn="ctr" eaLnBrk="1" hangingPunct="1"/>
            <a:r>
              <a:rPr lang="pl-PL" sz="800" b="1">
                <a:solidFill>
                  <a:schemeClr val="bg1"/>
                </a:solidFill>
              </a:rPr>
              <a:t>ENERGETYCZNE - </a:t>
            </a:r>
          </a:p>
          <a:p>
            <a:pPr algn="ctr" eaLnBrk="1" hangingPunct="1"/>
            <a:r>
              <a:rPr lang="pl-PL" sz="800" b="1">
                <a:solidFill>
                  <a:schemeClr val="bg1"/>
                </a:solidFill>
              </a:rPr>
              <a:t>KOTŁY, </a:t>
            </a:r>
          </a:p>
          <a:p>
            <a:pPr algn="ctr" eaLnBrk="1" hangingPunct="1"/>
            <a:r>
              <a:rPr lang="pl-PL" sz="800" b="1">
                <a:solidFill>
                  <a:schemeClr val="bg1"/>
                </a:solidFill>
              </a:rPr>
              <a:t>TURBINY</a:t>
            </a:r>
            <a:endParaRPr lang="en-US" sz="800" b="1">
              <a:solidFill>
                <a:schemeClr val="bg1"/>
              </a:solidFill>
            </a:endParaRPr>
          </a:p>
        </p:txBody>
      </p:sp>
      <p:pic>
        <p:nvPicPr>
          <p:cNvPr id="46" name="Picture 45" descr="procesy_inwestycyjne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3088" y="4041775"/>
            <a:ext cx="712787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" name="TextBox 46"/>
          <p:cNvSpPr txBox="1">
            <a:spLocks noChangeArrowheads="1"/>
          </p:cNvSpPr>
          <p:nvPr/>
        </p:nvSpPr>
        <p:spPr bwMode="auto">
          <a:xfrm>
            <a:off x="5556250" y="4697413"/>
            <a:ext cx="931863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 eaLnBrk="1" hangingPunct="1"/>
            <a:r>
              <a:rPr lang="pl-PL" sz="800" b="1">
                <a:solidFill>
                  <a:schemeClr val="bg1"/>
                </a:solidFill>
              </a:rPr>
              <a:t>PROCESY</a:t>
            </a:r>
          </a:p>
          <a:p>
            <a:pPr algn="ctr" eaLnBrk="1" hangingPunct="1"/>
            <a:r>
              <a:rPr lang="pl-PL" sz="800" b="1">
                <a:solidFill>
                  <a:schemeClr val="bg1"/>
                </a:solidFill>
              </a:rPr>
              <a:t>INWESTYCYJNE</a:t>
            </a:r>
            <a:endParaRPr lang="en-US" sz="800" b="1">
              <a:solidFill>
                <a:schemeClr val="bg1"/>
              </a:solidFill>
            </a:endParaRPr>
          </a:p>
        </p:txBody>
      </p:sp>
      <p:pic>
        <p:nvPicPr>
          <p:cNvPr id="49" name="Picture 48" descr="ogniwa_paliwowe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4888" y="5030788"/>
            <a:ext cx="719137" cy="712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" name="TextBox 49"/>
          <p:cNvSpPr txBox="1">
            <a:spLocks noChangeArrowheads="1"/>
          </p:cNvSpPr>
          <p:nvPr/>
        </p:nvSpPr>
        <p:spPr bwMode="auto">
          <a:xfrm>
            <a:off x="3432175" y="5703888"/>
            <a:ext cx="931863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 eaLnBrk="1" hangingPunct="1"/>
            <a:r>
              <a:rPr lang="pl-PL" sz="800" b="1">
                <a:solidFill>
                  <a:schemeClr val="bg1"/>
                </a:solidFill>
              </a:rPr>
              <a:t>OGNIWA</a:t>
            </a:r>
          </a:p>
          <a:p>
            <a:pPr algn="ctr" eaLnBrk="1" hangingPunct="1"/>
            <a:r>
              <a:rPr lang="pl-PL" sz="800" b="1">
                <a:solidFill>
                  <a:schemeClr val="bg1"/>
                </a:solidFill>
              </a:rPr>
              <a:t>PALIWOWE</a:t>
            </a:r>
            <a:endParaRPr lang="en-US" sz="800" b="1">
              <a:solidFill>
                <a:schemeClr val="bg1"/>
              </a:solidFill>
            </a:endParaRPr>
          </a:p>
        </p:txBody>
      </p:sp>
      <p:pic>
        <p:nvPicPr>
          <p:cNvPr id="52" name="Picture 51" descr="nowe_technologie.pn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9338" y="5030788"/>
            <a:ext cx="714375" cy="719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" name="TextBox 60"/>
          <p:cNvSpPr txBox="1">
            <a:spLocks noChangeArrowheads="1"/>
          </p:cNvSpPr>
          <p:nvPr/>
        </p:nvSpPr>
        <p:spPr bwMode="auto">
          <a:xfrm>
            <a:off x="4751388" y="5710238"/>
            <a:ext cx="931862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 eaLnBrk="1" hangingPunct="1"/>
            <a:r>
              <a:rPr lang="pl-PL" sz="800" b="1">
                <a:solidFill>
                  <a:schemeClr val="bg1"/>
                </a:solidFill>
              </a:rPr>
              <a:t>NOWE</a:t>
            </a:r>
          </a:p>
          <a:p>
            <a:pPr algn="ctr" eaLnBrk="1" hangingPunct="1"/>
            <a:r>
              <a:rPr lang="pl-PL" sz="800" b="1">
                <a:solidFill>
                  <a:schemeClr val="bg1"/>
                </a:solidFill>
              </a:rPr>
              <a:t>TECHNOLOGIE</a:t>
            </a:r>
            <a:endParaRPr lang="en-US" sz="800" b="1">
              <a:solidFill>
                <a:schemeClr val="bg1"/>
              </a:solidFill>
            </a:endParaRPr>
          </a:p>
        </p:txBody>
      </p:sp>
      <p:cxnSp>
        <p:nvCxnSpPr>
          <p:cNvPr id="24" name="Straight Connector 23"/>
          <p:cNvCxnSpPr/>
          <p:nvPr/>
        </p:nvCxnSpPr>
        <p:spPr>
          <a:xfrm flipH="1">
            <a:off x="4567238" y="2874963"/>
            <a:ext cx="3175" cy="338137"/>
          </a:xfrm>
          <a:prstGeom prst="line">
            <a:avLst/>
          </a:prstGeom>
          <a:ln w="15875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/>
          <p:nvPr/>
        </p:nvCxnSpPr>
        <p:spPr>
          <a:xfrm>
            <a:off x="3614738" y="3303588"/>
            <a:ext cx="254000" cy="222250"/>
          </a:xfrm>
          <a:prstGeom prst="line">
            <a:avLst/>
          </a:prstGeom>
          <a:ln w="15875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/>
          <p:cNvCxnSpPr/>
          <p:nvPr/>
        </p:nvCxnSpPr>
        <p:spPr>
          <a:xfrm flipV="1">
            <a:off x="5230813" y="3317875"/>
            <a:ext cx="254000" cy="222250"/>
          </a:xfrm>
          <a:prstGeom prst="line">
            <a:avLst/>
          </a:prstGeom>
          <a:ln w="15875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 flipH="1">
            <a:off x="3390900" y="4338638"/>
            <a:ext cx="365125" cy="65087"/>
          </a:xfrm>
          <a:prstGeom prst="line">
            <a:avLst/>
          </a:prstGeom>
          <a:ln w="15875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/>
          <p:cNvCxnSpPr/>
          <p:nvPr/>
        </p:nvCxnSpPr>
        <p:spPr>
          <a:xfrm>
            <a:off x="5383213" y="4338638"/>
            <a:ext cx="366712" cy="65087"/>
          </a:xfrm>
          <a:prstGeom prst="line">
            <a:avLst/>
          </a:prstGeom>
          <a:ln w="15875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/>
          <p:cNvCxnSpPr/>
          <p:nvPr/>
        </p:nvCxnSpPr>
        <p:spPr>
          <a:xfrm flipH="1">
            <a:off x="4027488" y="4813300"/>
            <a:ext cx="182562" cy="333375"/>
          </a:xfrm>
          <a:prstGeom prst="line">
            <a:avLst/>
          </a:prstGeom>
          <a:ln w="15875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/>
        </p:nvCxnSpPr>
        <p:spPr>
          <a:xfrm flipH="1" flipV="1">
            <a:off x="4913313" y="4813300"/>
            <a:ext cx="184150" cy="333375"/>
          </a:xfrm>
          <a:prstGeom prst="line">
            <a:avLst/>
          </a:prstGeom>
          <a:ln w="15875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1" name="Picture 40" descr="kulka big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3875" y="2490788"/>
            <a:ext cx="3016250" cy="301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2" name="Group 41"/>
          <p:cNvGrpSpPr>
            <a:grpSpLocks/>
          </p:cNvGrpSpPr>
          <p:nvPr/>
        </p:nvGrpSpPr>
        <p:grpSpPr bwMode="auto">
          <a:xfrm>
            <a:off x="3252788" y="3313113"/>
            <a:ext cx="2655887" cy="958850"/>
            <a:chOff x="3253352" y="3312817"/>
            <a:chExt cx="2655323" cy="959081"/>
          </a:xfrm>
        </p:grpSpPr>
        <p:pic>
          <p:nvPicPr>
            <p:cNvPr id="23581" name="Picture 44"/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00755" y="3312817"/>
              <a:ext cx="742492" cy="7424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582" name="TextBox 47"/>
            <p:cNvSpPr txBox="1">
              <a:spLocks noChangeArrowheads="1"/>
            </p:cNvSpPr>
            <p:nvPr/>
          </p:nvSpPr>
          <p:spPr bwMode="auto">
            <a:xfrm>
              <a:off x="3253352" y="3994899"/>
              <a:ext cx="265532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9pPr>
            </a:lstStyle>
            <a:p>
              <a:pPr algn="ctr" eaLnBrk="1" hangingPunct="1"/>
              <a:r>
                <a:rPr lang="pl-PL" sz="1200" b="1">
                  <a:solidFill>
                    <a:schemeClr val="bg1"/>
                  </a:solidFill>
                </a:rPr>
                <a:t>OCHRONA ŚRODOWISKA</a:t>
              </a:r>
            </a:p>
          </p:txBody>
        </p:sp>
      </p:grpSp>
    </p:spTree>
  </p:cSld>
  <p:clrMapOvr>
    <a:masterClrMapping/>
  </p:clrMapOvr>
  <p:transition spd="slow" advTm="5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72" presetID="2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3" dur="3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3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800"/>
                            </p:stCondLst>
                            <p:childTnLst>
                              <p:par>
                                <p:cTn id="77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1300"/>
                            </p:stCondLst>
                            <p:childTnLst>
                              <p:par>
                                <p:cTn id="8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6" grpId="0"/>
      <p:bldP spid="37" grpId="0"/>
      <p:bldP spid="40" grpId="0"/>
      <p:bldP spid="44" grpId="0"/>
      <p:bldP spid="47" grpId="0"/>
      <p:bldP spid="50" grpId="0"/>
      <p:bldP spid="6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>
                <a:ea typeface="ＭＳ Ｐゴシック" charset="0"/>
                <a:cs typeface="ＭＳ Ｐゴシック" charset="0"/>
              </a:rPr>
              <a:t>Ochrona</a:t>
            </a:r>
            <a:r>
              <a:rPr lang="en-US" dirty="0" smtClean="0">
                <a:ea typeface="ＭＳ Ｐゴシック" charset="0"/>
                <a:cs typeface="ＭＳ Ｐゴシック" charset="0"/>
              </a:rPr>
              <a:t> </a:t>
            </a:r>
            <a:r>
              <a:rPr lang="en-US" dirty="0" err="1" smtClean="0">
                <a:ea typeface="ＭＳ Ｐゴシック" charset="0"/>
                <a:cs typeface="ＭＳ Ｐゴシック" charset="0"/>
              </a:rPr>
              <a:t>środowiska</a:t>
            </a:r>
            <a:endParaRPr lang="en-US" dirty="0">
              <a:ea typeface="ＭＳ Ｐゴシック" charset="0"/>
              <a:cs typeface="ＭＳ Ｐゴシック" charset="0"/>
            </a:endParaRPr>
          </a:p>
        </p:txBody>
      </p: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363538" y="1370013"/>
            <a:ext cx="7177087" cy="4525962"/>
            <a:chOff x="363106" y="1370665"/>
            <a:chExt cx="7178824" cy="4525963"/>
          </a:xfrm>
        </p:grpSpPr>
        <p:pic>
          <p:nvPicPr>
            <p:cNvPr id="24581" name="Picture 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3106" y="1370665"/>
              <a:ext cx="1239843" cy="12398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582" name="Content Placeholder 2"/>
            <p:cNvSpPr txBox="1">
              <a:spLocks/>
            </p:cNvSpPr>
            <p:nvPr/>
          </p:nvSpPr>
          <p:spPr bwMode="auto">
            <a:xfrm>
              <a:off x="1605694" y="1370665"/>
              <a:ext cx="5936236" cy="4525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marL="342900" indent="-3429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1pPr>
              <a:lvl2pPr marL="182563" indent="-182563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9pPr>
            </a:lstStyle>
            <a:p>
              <a:pPr lvl="1">
                <a:spcBef>
                  <a:spcPts val="400"/>
                </a:spcBef>
                <a:buClr>
                  <a:srgbClr val="13517B"/>
                </a:buClr>
                <a:buFont typeface="Wingdings" pitchFamily="2" charset="2"/>
                <a:buChar char="§"/>
              </a:pPr>
              <a:r>
                <a:rPr lang="en-US" sz="2000">
                  <a:solidFill>
                    <a:srgbClr val="595959"/>
                  </a:solidFill>
                </a:rPr>
                <a:t>Ochrona środowiska a energetyka </a:t>
              </a:r>
            </a:p>
            <a:p>
              <a:pPr lvl="1">
                <a:spcBef>
                  <a:spcPts val="400"/>
                </a:spcBef>
                <a:buClr>
                  <a:srgbClr val="13517B"/>
                </a:buClr>
                <a:buFont typeface="Wingdings" pitchFamily="2" charset="2"/>
                <a:buChar char="§"/>
              </a:pPr>
              <a:r>
                <a:rPr lang="en-US" sz="2000">
                  <a:solidFill>
                    <a:srgbClr val="595959"/>
                  </a:solidFill>
                </a:rPr>
                <a:t>CO2 i regulacja, inne zanieczyszczenia </a:t>
              </a:r>
            </a:p>
            <a:p>
              <a:pPr lvl="1">
                <a:spcBef>
                  <a:spcPts val="400"/>
                </a:spcBef>
                <a:buClr>
                  <a:srgbClr val="13517B"/>
                </a:buClr>
                <a:buFont typeface="Wingdings" pitchFamily="2" charset="2"/>
                <a:buChar char="§"/>
              </a:pPr>
              <a:r>
                <a:rPr lang="en-US" sz="2000">
                  <a:solidFill>
                    <a:srgbClr val="595959"/>
                  </a:solidFill>
                </a:rPr>
                <a:t>Systemy handlu emisjami / regulacje UE </a:t>
              </a:r>
            </a:p>
            <a:p>
              <a:pPr lvl="1">
                <a:spcBef>
                  <a:spcPts val="400"/>
                </a:spcBef>
                <a:buClr>
                  <a:srgbClr val="13517B"/>
                </a:buClr>
                <a:buFont typeface="Wingdings" pitchFamily="2" charset="2"/>
                <a:buChar char="§"/>
              </a:pPr>
              <a:r>
                <a:rPr lang="en-US" sz="2000" i="1">
                  <a:solidFill>
                    <a:srgbClr val="595959"/>
                  </a:solidFill>
                </a:rPr>
                <a:t>Prowadzący – prof. Krzysztof Badyda</a:t>
              </a:r>
            </a:p>
          </p:txBody>
        </p:sp>
      </p:grpSp>
      <p:pic>
        <p:nvPicPr>
          <p:cNvPr id="13" name="Picture 12" descr="ochrona_p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600" y="2992438"/>
            <a:ext cx="8429625" cy="3468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1500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12" descr="wheel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39825"/>
            <a:ext cx="9144000" cy="571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" y="274639"/>
            <a:ext cx="9143391" cy="71305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err="1" smtClean="0">
                <a:ea typeface="+mj-ea"/>
                <a:cs typeface="+mj-cs"/>
              </a:rPr>
              <a:t>Obszary</a:t>
            </a:r>
            <a:r>
              <a:rPr lang="en-US" dirty="0" smtClean="0">
                <a:ea typeface="+mj-ea"/>
                <a:cs typeface="+mj-cs"/>
              </a:rPr>
              <a:t> </a:t>
            </a:r>
            <a:r>
              <a:rPr lang="en-US" dirty="0" err="1" smtClean="0">
                <a:ea typeface="+mj-ea"/>
                <a:cs typeface="+mj-cs"/>
              </a:rPr>
              <a:t>działania</a:t>
            </a:r>
            <a:r>
              <a:rPr lang="en-US" dirty="0" smtClean="0">
                <a:ea typeface="+mj-ea"/>
                <a:cs typeface="+mj-cs"/>
              </a:rPr>
              <a:t> </a:t>
            </a:r>
            <a:r>
              <a:rPr lang="en-US" dirty="0" err="1" smtClean="0">
                <a:ea typeface="+mj-ea"/>
                <a:cs typeface="+mj-cs"/>
              </a:rPr>
              <a:t>zakładu</a:t>
            </a:r>
            <a:endParaRPr lang="en-US" dirty="0" smtClean="0">
              <a:ea typeface="+mj-ea"/>
              <a:cs typeface="+mj-c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0600" y="2970213"/>
            <a:ext cx="2103438" cy="210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3625850" y="3762375"/>
            <a:ext cx="1912938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en-US" sz="1600" b="1">
                <a:solidFill>
                  <a:schemeClr val="bg1"/>
                </a:solidFill>
              </a:rPr>
              <a:t>ENERGETYKA</a:t>
            </a:r>
            <a:br>
              <a:rPr lang="en-US" sz="1600" b="1">
                <a:solidFill>
                  <a:schemeClr val="bg1"/>
                </a:solidFill>
              </a:rPr>
            </a:br>
            <a:r>
              <a:rPr lang="en-US" sz="1600" b="1">
                <a:solidFill>
                  <a:schemeClr val="bg1"/>
                </a:solidFill>
              </a:rPr>
              <a:t>PRAKTYCZNA</a:t>
            </a:r>
          </a:p>
        </p:txBody>
      </p:sp>
      <p:pic>
        <p:nvPicPr>
          <p:cNvPr id="33" name="Picture 32" descr="energetyka jadrowa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8475" y="2759075"/>
            <a:ext cx="682625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Picture 34" descr="systemy_informatyczne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0050" y="2209800"/>
            <a:ext cx="719138" cy="725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" name="TextBox 35"/>
          <p:cNvSpPr txBox="1">
            <a:spLocks noChangeArrowheads="1"/>
          </p:cNvSpPr>
          <p:nvPr/>
        </p:nvSpPr>
        <p:spPr bwMode="auto">
          <a:xfrm>
            <a:off x="2973388" y="2462213"/>
            <a:ext cx="782637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 eaLnBrk="1" hangingPunct="1"/>
            <a:r>
              <a:rPr lang="pl-PL" sz="800" b="1">
                <a:solidFill>
                  <a:schemeClr val="bg1"/>
                </a:solidFill>
              </a:rPr>
              <a:t>ENERGETYKA</a:t>
            </a:r>
          </a:p>
          <a:p>
            <a:pPr algn="ctr" eaLnBrk="1" hangingPunct="1"/>
            <a:r>
              <a:rPr lang="pl-PL" sz="800" b="1">
                <a:solidFill>
                  <a:schemeClr val="bg1"/>
                </a:solidFill>
              </a:rPr>
              <a:t>JĄDROWA</a:t>
            </a:r>
            <a:endParaRPr lang="en-US" sz="800" b="1">
              <a:solidFill>
                <a:schemeClr val="bg1"/>
              </a:solidFill>
            </a:endParaRPr>
          </a:p>
        </p:txBody>
      </p:sp>
      <p:sp>
        <p:nvSpPr>
          <p:cNvPr id="37" name="TextBox 36"/>
          <p:cNvSpPr txBox="1">
            <a:spLocks noChangeArrowheads="1"/>
          </p:cNvSpPr>
          <p:nvPr/>
        </p:nvSpPr>
        <p:spPr bwMode="auto">
          <a:xfrm>
            <a:off x="3733800" y="1911350"/>
            <a:ext cx="17287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 eaLnBrk="1" hangingPunct="1"/>
            <a:r>
              <a:rPr lang="pl-PL" sz="800" b="1">
                <a:solidFill>
                  <a:schemeClr val="bg1"/>
                </a:solidFill>
              </a:rPr>
              <a:t>SYSTEMY INFORMATYCZNE,</a:t>
            </a:r>
          </a:p>
          <a:p>
            <a:pPr algn="ctr" eaLnBrk="1" hangingPunct="1"/>
            <a:r>
              <a:rPr lang="pl-PL" sz="800" b="1">
                <a:solidFill>
                  <a:schemeClr val="bg1"/>
                </a:solidFill>
              </a:rPr>
              <a:t>MODELOWANIE I OPTYMALIZACJA</a:t>
            </a:r>
            <a:endParaRPr lang="en-US" sz="800" b="1">
              <a:solidFill>
                <a:schemeClr val="bg1"/>
              </a:solidFill>
            </a:endParaRPr>
          </a:p>
        </p:txBody>
      </p:sp>
      <p:pic>
        <p:nvPicPr>
          <p:cNvPr id="39" name="Picture 38" descr="ochrona srodowiska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0513" y="2759075"/>
            <a:ext cx="720725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" name="TextBox 39"/>
          <p:cNvSpPr txBox="1">
            <a:spLocks noChangeArrowheads="1"/>
          </p:cNvSpPr>
          <p:nvPr/>
        </p:nvSpPr>
        <p:spPr bwMode="auto">
          <a:xfrm>
            <a:off x="5257800" y="2462213"/>
            <a:ext cx="931863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 eaLnBrk="1" hangingPunct="1"/>
            <a:r>
              <a:rPr lang="pl-PL" sz="800" b="1">
                <a:solidFill>
                  <a:schemeClr val="bg1"/>
                </a:solidFill>
              </a:rPr>
              <a:t>OCHRONA</a:t>
            </a:r>
          </a:p>
          <a:p>
            <a:pPr algn="ctr" eaLnBrk="1" hangingPunct="1"/>
            <a:r>
              <a:rPr lang="pl-PL" sz="800" b="1">
                <a:solidFill>
                  <a:schemeClr val="bg1"/>
                </a:solidFill>
              </a:rPr>
              <a:t>ŚRODOWISKA</a:t>
            </a:r>
            <a:endParaRPr lang="en-US" sz="800" b="1">
              <a:solidFill>
                <a:schemeClr val="bg1"/>
              </a:solidFill>
            </a:endParaRPr>
          </a:p>
        </p:txBody>
      </p:sp>
      <p:pic>
        <p:nvPicPr>
          <p:cNvPr id="43" name="Picture 42" descr="maszyny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9713" y="4041775"/>
            <a:ext cx="682625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" name="TextBox 43"/>
          <p:cNvSpPr txBox="1">
            <a:spLocks noChangeArrowheads="1"/>
          </p:cNvSpPr>
          <p:nvPr/>
        </p:nvSpPr>
        <p:spPr bwMode="auto">
          <a:xfrm>
            <a:off x="2579688" y="4714875"/>
            <a:ext cx="10842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 eaLnBrk="1" hangingPunct="1"/>
            <a:r>
              <a:rPr lang="pl-PL" sz="800" b="1">
                <a:solidFill>
                  <a:schemeClr val="bg1"/>
                </a:solidFill>
              </a:rPr>
              <a:t>MASZYNY</a:t>
            </a:r>
          </a:p>
          <a:p>
            <a:pPr algn="ctr" eaLnBrk="1" hangingPunct="1"/>
            <a:r>
              <a:rPr lang="pl-PL" sz="800" b="1">
                <a:solidFill>
                  <a:schemeClr val="bg1"/>
                </a:solidFill>
              </a:rPr>
              <a:t>ENERGETYCZNE - </a:t>
            </a:r>
          </a:p>
          <a:p>
            <a:pPr algn="ctr" eaLnBrk="1" hangingPunct="1"/>
            <a:r>
              <a:rPr lang="pl-PL" sz="800" b="1">
                <a:solidFill>
                  <a:schemeClr val="bg1"/>
                </a:solidFill>
              </a:rPr>
              <a:t>KOTŁY, </a:t>
            </a:r>
          </a:p>
          <a:p>
            <a:pPr algn="ctr" eaLnBrk="1" hangingPunct="1"/>
            <a:r>
              <a:rPr lang="pl-PL" sz="800" b="1">
                <a:solidFill>
                  <a:schemeClr val="bg1"/>
                </a:solidFill>
              </a:rPr>
              <a:t>TURBINY</a:t>
            </a:r>
            <a:endParaRPr lang="en-US" sz="800" b="1">
              <a:solidFill>
                <a:schemeClr val="bg1"/>
              </a:solidFill>
            </a:endParaRPr>
          </a:p>
        </p:txBody>
      </p:sp>
      <p:pic>
        <p:nvPicPr>
          <p:cNvPr id="46" name="Picture 45" descr="procesy_inwestycyjne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3088" y="4041775"/>
            <a:ext cx="712787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" name="TextBox 46"/>
          <p:cNvSpPr txBox="1">
            <a:spLocks noChangeArrowheads="1"/>
          </p:cNvSpPr>
          <p:nvPr/>
        </p:nvSpPr>
        <p:spPr bwMode="auto">
          <a:xfrm>
            <a:off x="5556250" y="4697413"/>
            <a:ext cx="931863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 eaLnBrk="1" hangingPunct="1"/>
            <a:r>
              <a:rPr lang="pl-PL" sz="800" b="1">
                <a:solidFill>
                  <a:schemeClr val="bg1"/>
                </a:solidFill>
              </a:rPr>
              <a:t>PROCESY</a:t>
            </a:r>
          </a:p>
          <a:p>
            <a:pPr algn="ctr" eaLnBrk="1" hangingPunct="1"/>
            <a:r>
              <a:rPr lang="pl-PL" sz="800" b="1">
                <a:solidFill>
                  <a:schemeClr val="bg1"/>
                </a:solidFill>
              </a:rPr>
              <a:t>INWESTYCYJNE</a:t>
            </a:r>
            <a:endParaRPr lang="en-US" sz="800" b="1">
              <a:solidFill>
                <a:schemeClr val="bg1"/>
              </a:solidFill>
            </a:endParaRPr>
          </a:p>
        </p:txBody>
      </p:sp>
      <p:pic>
        <p:nvPicPr>
          <p:cNvPr id="49" name="Picture 48" descr="ogniwa_paliwowe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4888" y="5030788"/>
            <a:ext cx="719137" cy="712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" name="TextBox 49"/>
          <p:cNvSpPr txBox="1">
            <a:spLocks noChangeArrowheads="1"/>
          </p:cNvSpPr>
          <p:nvPr/>
        </p:nvSpPr>
        <p:spPr bwMode="auto">
          <a:xfrm>
            <a:off x="3432175" y="5703888"/>
            <a:ext cx="931863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 eaLnBrk="1" hangingPunct="1"/>
            <a:r>
              <a:rPr lang="pl-PL" sz="800" b="1">
                <a:solidFill>
                  <a:schemeClr val="bg1"/>
                </a:solidFill>
              </a:rPr>
              <a:t>OGNIWA</a:t>
            </a:r>
          </a:p>
          <a:p>
            <a:pPr algn="ctr" eaLnBrk="1" hangingPunct="1"/>
            <a:r>
              <a:rPr lang="pl-PL" sz="800" b="1">
                <a:solidFill>
                  <a:schemeClr val="bg1"/>
                </a:solidFill>
              </a:rPr>
              <a:t>PALIWOWE</a:t>
            </a:r>
            <a:endParaRPr lang="en-US" sz="800" b="1">
              <a:solidFill>
                <a:schemeClr val="bg1"/>
              </a:solidFill>
            </a:endParaRPr>
          </a:p>
        </p:txBody>
      </p:sp>
      <p:pic>
        <p:nvPicPr>
          <p:cNvPr id="52" name="Picture 51" descr="nowe_technologie.pn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9338" y="5030788"/>
            <a:ext cx="714375" cy="719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" name="TextBox 60"/>
          <p:cNvSpPr txBox="1">
            <a:spLocks noChangeArrowheads="1"/>
          </p:cNvSpPr>
          <p:nvPr/>
        </p:nvSpPr>
        <p:spPr bwMode="auto">
          <a:xfrm>
            <a:off x="4751388" y="5710238"/>
            <a:ext cx="931862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 eaLnBrk="1" hangingPunct="1"/>
            <a:r>
              <a:rPr lang="pl-PL" sz="800" b="1">
                <a:solidFill>
                  <a:schemeClr val="bg1"/>
                </a:solidFill>
              </a:rPr>
              <a:t>NOWE</a:t>
            </a:r>
          </a:p>
          <a:p>
            <a:pPr algn="ctr" eaLnBrk="1" hangingPunct="1"/>
            <a:r>
              <a:rPr lang="pl-PL" sz="800" b="1">
                <a:solidFill>
                  <a:schemeClr val="bg1"/>
                </a:solidFill>
              </a:rPr>
              <a:t>TECHNOLOGIE</a:t>
            </a:r>
            <a:endParaRPr lang="en-US" sz="800" b="1">
              <a:solidFill>
                <a:schemeClr val="bg1"/>
              </a:solidFill>
            </a:endParaRPr>
          </a:p>
        </p:txBody>
      </p:sp>
      <p:cxnSp>
        <p:nvCxnSpPr>
          <p:cNvPr id="24" name="Straight Connector 23"/>
          <p:cNvCxnSpPr/>
          <p:nvPr/>
        </p:nvCxnSpPr>
        <p:spPr>
          <a:xfrm flipH="1">
            <a:off x="4567238" y="2874963"/>
            <a:ext cx="3175" cy="338137"/>
          </a:xfrm>
          <a:prstGeom prst="line">
            <a:avLst/>
          </a:prstGeom>
          <a:ln w="15875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/>
          <p:nvPr/>
        </p:nvCxnSpPr>
        <p:spPr>
          <a:xfrm>
            <a:off x="3614738" y="3303588"/>
            <a:ext cx="254000" cy="222250"/>
          </a:xfrm>
          <a:prstGeom prst="line">
            <a:avLst/>
          </a:prstGeom>
          <a:ln w="15875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/>
          <p:cNvCxnSpPr/>
          <p:nvPr/>
        </p:nvCxnSpPr>
        <p:spPr>
          <a:xfrm flipV="1">
            <a:off x="5230813" y="3317875"/>
            <a:ext cx="254000" cy="222250"/>
          </a:xfrm>
          <a:prstGeom prst="line">
            <a:avLst/>
          </a:prstGeom>
          <a:ln w="15875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 flipH="1">
            <a:off x="3390900" y="4338638"/>
            <a:ext cx="365125" cy="65087"/>
          </a:xfrm>
          <a:prstGeom prst="line">
            <a:avLst/>
          </a:prstGeom>
          <a:ln w="15875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/>
          <p:cNvCxnSpPr/>
          <p:nvPr/>
        </p:nvCxnSpPr>
        <p:spPr>
          <a:xfrm>
            <a:off x="5383213" y="4338638"/>
            <a:ext cx="366712" cy="65087"/>
          </a:xfrm>
          <a:prstGeom prst="line">
            <a:avLst/>
          </a:prstGeom>
          <a:ln w="15875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/>
          <p:cNvCxnSpPr/>
          <p:nvPr/>
        </p:nvCxnSpPr>
        <p:spPr>
          <a:xfrm flipH="1">
            <a:off x="4027488" y="4813300"/>
            <a:ext cx="182562" cy="333375"/>
          </a:xfrm>
          <a:prstGeom prst="line">
            <a:avLst/>
          </a:prstGeom>
          <a:ln w="15875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/>
        </p:nvCxnSpPr>
        <p:spPr>
          <a:xfrm flipH="1" flipV="1">
            <a:off x="4913313" y="4813300"/>
            <a:ext cx="184150" cy="333375"/>
          </a:xfrm>
          <a:prstGeom prst="line">
            <a:avLst/>
          </a:prstGeom>
          <a:ln w="15875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1" name="Picture 50" descr="kulka big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3875" y="2490788"/>
            <a:ext cx="3016250" cy="301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3" name="Group 52"/>
          <p:cNvGrpSpPr>
            <a:grpSpLocks/>
          </p:cNvGrpSpPr>
          <p:nvPr/>
        </p:nvGrpSpPr>
        <p:grpSpPr bwMode="auto">
          <a:xfrm>
            <a:off x="3252788" y="3251200"/>
            <a:ext cx="2655887" cy="1020763"/>
            <a:chOff x="3253352" y="3250676"/>
            <a:chExt cx="2655323" cy="1021222"/>
          </a:xfrm>
        </p:grpSpPr>
        <p:pic>
          <p:nvPicPr>
            <p:cNvPr id="25629" name="Picture 53"/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38614" y="3250676"/>
              <a:ext cx="866774" cy="8667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5630" name="TextBox 54"/>
            <p:cNvSpPr txBox="1">
              <a:spLocks noChangeArrowheads="1"/>
            </p:cNvSpPr>
            <p:nvPr/>
          </p:nvSpPr>
          <p:spPr bwMode="auto">
            <a:xfrm>
              <a:off x="3253352" y="3994899"/>
              <a:ext cx="265532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9pPr>
            </a:lstStyle>
            <a:p>
              <a:pPr algn="ctr" eaLnBrk="1" hangingPunct="1"/>
              <a:r>
                <a:rPr lang="pl-PL" sz="1200" b="1">
                  <a:solidFill>
                    <a:schemeClr val="bg1"/>
                  </a:solidFill>
                </a:rPr>
                <a:t>NOWE TECHNOLOGIE</a:t>
              </a:r>
            </a:p>
          </p:txBody>
        </p:sp>
      </p:grpSp>
    </p:spTree>
  </p:cSld>
  <p:clrMapOvr>
    <a:masterClrMapping/>
  </p:clrMapOvr>
  <p:transition spd="slow" advTm="5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72" presetID="2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3" dur="3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3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800"/>
                            </p:stCondLst>
                            <p:childTnLst>
                              <p:par>
                                <p:cTn id="77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1300"/>
                            </p:stCondLst>
                            <p:childTnLst>
                              <p:par>
                                <p:cTn id="8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6" grpId="0"/>
      <p:bldP spid="37" grpId="0"/>
      <p:bldP spid="40" grpId="0"/>
      <p:bldP spid="44" grpId="0"/>
      <p:bldP spid="47" grpId="0"/>
      <p:bldP spid="50" grpId="0"/>
      <p:bldP spid="6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>
                <a:ea typeface="ＭＳ Ｐゴシック" charset="0"/>
                <a:cs typeface="ＭＳ Ｐゴシック" charset="0"/>
              </a:rPr>
              <a:t>Nowe</a:t>
            </a:r>
            <a:r>
              <a:rPr lang="en-US" dirty="0" smtClean="0">
                <a:ea typeface="ＭＳ Ｐゴシック" charset="0"/>
                <a:cs typeface="ＭＳ Ｐゴシック" charset="0"/>
              </a:rPr>
              <a:t> </a:t>
            </a:r>
            <a:r>
              <a:rPr lang="en-US" dirty="0" err="1" smtClean="0">
                <a:ea typeface="ＭＳ Ｐゴシック" charset="0"/>
                <a:cs typeface="ＭＳ Ｐゴシック" charset="0"/>
              </a:rPr>
              <a:t>technologie</a:t>
            </a:r>
            <a:endParaRPr lang="en-US" dirty="0">
              <a:ea typeface="ＭＳ Ｐゴシック" charset="0"/>
              <a:cs typeface="ＭＳ Ｐゴシック" charset="0"/>
            </a:endParaRPr>
          </a:p>
        </p:txBody>
      </p:sp>
      <p:grpSp>
        <p:nvGrpSpPr>
          <p:cNvPr id="18" name="Group 17"/>
          <p:cNvGrpSpPr>
            <a:grpSpLocks/>
          </p:cNvGrpSpPr>
          <p:nvPr/>
        </p:nvGrpSpPr>
        <p:grpSpPr bwMode="auto">
          <a:xfrm>
            <a:off x="363538" y="1370013"/>
            <a:ext cx="5764212" cy="5487987"/>
            <a:chOff x="363106" y="1370665"/>
            <a:chExt cx="5764211" cy="5487500"/>
          </a:xfrm>
        </p:grpSpPr>
        <p:sp>
          <p:nvSpPr>
            <p:cNvPr id="26629" name="Content Placeholder 2"/>
            <p:cNvSpPr txBox="1">
              <a:spLocks/>
            </p:cNvSpPr>
            <p:nvPr/>
          </p:nvSpPr>
          <p:spPr bwMode="auto">
            <a:xfrm>
              <a:off x="1746806" y="3686352"/>
              <a:ext cx="4380511" cy="9567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marL="342900" indent="-3429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1pPr>
              <a:lvl2pPr marL="182563" indent="-182563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9pPr>
            </a:lstStyle>
            <a:p>
              <a:pPr>
                <a:spcBef>
                  <a:spcPct val="20000"/>
                </a:spcBef>
                <a:buClr>
                  <a:srgbClr val="004696"/>
                </a:buClr>
                <a:buFont typeface="Wingdings" pitchFamily="2" charset="2"/>
                <a:buNone/>
              </a:pPr>
              <a:r>
                <a:rPr lang="pl-PL" b="1">
                  <a:solidFill>
                    <a:srgbClr val="055F8C"/>
                  </a:solidFill>
                </a:rPr>
                <a:t>PLM, konstrukcje, informatyka</a:t>
              </a:r>
            </a:p>
            <a:p>
              <a:pPr lvl="1">
                <a:spcBef>
                  <a:spcPts val="400"/>
                </a:spcBef>
                <a:buClr>
                  <a:srgbClr val="13517B"/>
                </a:buClr>
                <a:buFont typeface="Wingdings" pitchFamily="2" charset="2"/>
                <a:buChar char="§"/>
              </a:pPr>
              <a:r>
                <a:rPr lang="pl-PL" sz="1700">
                  <a:solidFill>
                    <a:srgbClr val="595959"/>
                  </a:solidFill>
                </a:rPr>
                <a:t>Z działami konstrukcyjnymi i informatycznymi innych uczelni</a:t>
              </a:r>
            </a:p>
            <a:p>
              <a:pPr lvl="1">
                <a:spcBef>
                  <a:spcPts val="400"/>
                </a:spcBef>
                <a:buClr>
                  <a:srgbClr val="13517B"/>
                </a:buClr>
                <a:buFont typeface="Wingdings" pitchFamily="2" charset="2"/>
                <a:buChar char="§"/>
              </a:pPr>
              <a:r>
                <a:rPr lang="pl-PL" sz="1700">
                  <a:solidFill>
                    <a:srgbClr val="595959"/>
                  </a:solidFill>
                </a:rPr>
                <a:t>Zintegrowany proces konstruowania produktów </a:t>
              </a:r>
            </a:p>
          </p:txBody>
        </p:sp>
        <p:pic>
          <p:nvPicPr>
            <p:cNvPr id="26630" name="Picture 9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3106" y="3686352"/>
              <a:ext cx="1245330" cy="1245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6631" name="Content Placeholder 2"/>
            <p:cNvSpPr txBox="1">
              <a:spLocks/>
            </p:cNvSpPr>
            <p:nvPr/>
          </p:nvSpPr>
          <p:spPr bwMode="auto">
            <a:xfrm>
              <a:off x="1746805" y="5223933"/>
              <a:ext cx="4249800" cy="16342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marL="342900" indent="-3429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1pPr>
              <a:lvl2pPr marL="182563" indent="-182563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9pPr>
            </a:lstStyle>
            <a:p>
              <a:pPr>
                <a:spcBef>
                  <a:spcPct val="20000"/>
                </a:spcBef>
                <a:buClr>
                  <a:srgbClr val="004696"/>
                </a:buClr>
                <a:buFont typeface="Wingdings" pitchFamily="2" charset="2"/>
                <a:buNone/>
              </a:pPr>
              <a:r>
                <a:rPr lang="pl-PL" b="1">
                  <a:solidFill>
                    <a:srgbClr val="055F8C"/>
                  </a:solidFill>
                </a:rPr>
                <a:t>Bioinformatyka i inspiracje biologiczne</a:t>
              </a:r>
            </a:p>
            <a:p>
              <a:pPr lvl="1">
                <a:spcBef>
                  <a:spcPts val="400"/>
                </a:spcBef>
                <a:buClr>
                  <a:srgbClr val="13517B"/>
                </a:buClr>
                <a:buFont typeface="Wingdings" pitchFamily="2" charset="2"/>
                <a:buChar char="§"/>
              </a:pPr>
              <a:r>
                <a:rPr lang="pl-PL" sz="1700">
                  <a:solidFill>
                    <a:srgbClr val="595959"/>
                  </a:solidFill>
                </a:rPr>
                <a:t>Rozpoznawanie obrazów, techologie głosowe, GPS, nawigacja, optymalizacja, sterowanie </a:t>
              </a:r>
            </a:p>
            <a:p>
              <a:pPr lvl="1">
                <a:spcBef>
                  <a:spcPts val="400"/>
                </a:spcBef>
                <a:buClr>
                  <a:srgbClr val="13517B"/>
                </a:buClr>
                <a:buFont typeface="Wingdings" pitchFamily="2" charset="2"/>
                <a:buChar char="§"/>
              </a:pPr>
              <a:r>
                <a:rPr lang="pl-PL" sz="1700">
                  <a:solidFill>
                    <a:srgbClr val="595959"/>
                  </a:solidFill>
                </a:rPr>
                <a:t>Różne projekty bio-tech</a:t>
              </a:r>
            </a:p>
          </p:txBody>
        </p:sp>
        <p:pic>
          <p:nvPicPr>
            <p:cNvPr id="26632" name="Picture 1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3106" y="5223933"/>
              <a:ext cx="1245330" cy="1245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6633" name="Picture 1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3106" y="1370665"/>
              <a:ext cx="1239843" cy="12398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6634" name="Content Placeholder 2"/>
            <p:cNvSpPr txBox="1">
              <a:spLocks/>
            </p:cNvSpPr>
            <p:nvPr/>
          </p:nvSpPr>
          <p:spPr bwMode="auto">
            <a:xfrm>
              <a:off x="1605694" y="1370666"/>
              <a:ext cx="4219575" cy="20234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marL="342900" indent="-3429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1pPr>
              <a:lvl2pPr marL="182563" indent="-182563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9pPr>
            </a:lstStyle>
            <a:p>
              <a:pPr lvl="1" eaLnBrk="1" hangingPunct="1">
                <a:spcBef>
                  <a:spcPts val="400"/>
                </a:spcBef>
                <a:buClr>
                  <a:srgbClr val="13517B"/>
                </a:buClr>
                <a:buFont typeface="Wingdings" pitchFamily="2" charset="2"/>
                <a:buChar char="§"/>
              </a:pPr>
              <a:r>
                <a:rPr lang="pl-PL" sz="1900">
                  <a:solidFill>
                    <a:srgbClr val="595959"/>
                  </a:solidFill>
                </a:rPr>
                <a:t>Elektrownie geotermalne (ORC)</a:t>
              </a:r>
            </a:p>
            <a:p>
              <a:pPr lvl="1" eaLnBrk="1" hangingPunct="1">
                <a:spcBef>
                  <a:spcPts val="400"/>
                </a:spcBef>
                <a:buClr>
                  <a:srgbClr val="13517B"/>
                </a:buClr>
                <a:buFont typeface="Wingdings" pitchFamily="2" charset="2"/>
                <a:buChar char="§"/>
              </a:pPr>
              <a:r>
                <a:rPr lang="pl-PL" sz="1900">
                  <a:solidFill>
                    <a:srgbClr val="595959"/>
                  </a:solidFill>
                </a:rPr>
                <a:t>Elektrownie wodne i wiatrowe </a:t>
              </a:r>
            </a:p>
            <a:p>
              <a:pPr lvl="1" eaLnBrk="1" hangingPunct="1">
                <a:spcBef>
                  <a:spcPts val="400"/>
                </a:spcBef>
                <a:buClr>
                  <a:srgbClr val="13517B"/>
                </a:buClr>
                <a:buFont typeface="Wingdings" pitchFamily="2" charset="2"/>
                <a:buChar char="§"/>
              </a:pPr>
              <a:r>
                <a:rPr lang="pl-PL" sz="1900">
                  <a:solidFill>
                    <a:srgbClr val="595959"/>
                  </a:solidFill>
                </a:rPr>
                <a:t>Silniki tłokowe</a:t>
              </a:r>
            </a:p>
            <a:p>
              <a:pPr lvl="1" eaLnBrk="1" hangingPunct="1">
                <a:spcBef>
                  <a:spcPts val="400"/>
                </a:spcBef>
                <a:buClr>
                  <a:srgbClr val="13517B"/>
                </a:buClr>
                <a:buFont typeface="Wingdings" pitchFamily="2" charset="2"/>
                <a:buChar char="§"/>
              </a:pPr>
              <a:r>
                <a:rPr lang="pl-PL" sz="1900">
                  <a:solidFill>
                    <a:srgbClr val="595959"/>
                  </a:solidFill>
                </a:rPr>
                <a:t>Silnik Stirlinga</a:t>
              </a:r>
            </a:p>
            <a:p>
              <a:pPr lvl="1" eaLnBrk="1" hangingPunct="1">
                <a:spcBef>
                  <a:spcPts val="400"/>
                </a:spcBef>
                <a:buClr>
                  <a:srgbClr val="13517B"/>
                </a:buClr>
                <a:buFont typeface="Wingdings" pitchFamily="2" charset="2"/>
                <a:buChar char="§"/>
              </a:pPr>
              <a:r>
                <a:rPr lang="pl-PL" sz="1900">
                  <a:solidFill>
                    <a:srgbClr val="595959"/>
                  </a:solidFill>
                </a:rPr>
                <a:t>Mikro-turbiny </a:t>
              </a:r>
            </a:p>
            <a:p>
              <a:pPr lvl="1" eaLnBrk="1" hangingPunct="1">
                <a:spcBef>
                  <a:spcPts val="400"/>
                </a:spcBef>
                <a:buClr>
                  <a:srgbClr val="13517B"/>
                </a:buClr>
                <a:buFont typeface="Wingdings" pitchFamily="2" charset="2"/>
                <a:buChar char="§"/>
              </a:pPr>
              <a:r>
                <a:rPr lang="pl-PL" sz="1900">
                  <a:solidFill>
                    <a:srgbClr val="595959"/>
                  </a:solidFill>
                </a:rPr>
                <a:t>Ogniwa paliwowe</a:t>
              </a:r>
            </a:p>
          </p:txBody>
        </p:sp>
      </p:grpSp>
      <p:pic>
        <p:nvPicPr>
          <p:cNvPr id="21" name="Picture 20" descr="nowe_techno_p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7750" y="1503363"/>
            <a:ext cx="2554288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1500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12" descr="wheel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39825"/>
            <a:ext cx="9144000" cy="571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" y="274639"/>
            <a:ext cx="9143391" cy="71305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err="1" smtClean="0">
                <a:ea typeface="+mj-ea"/>
                <a:cs typeface="+mj-cs"/>
              </a:rPr>
              <a:t>Obszary</a:t>
            </a:r>
            <a:r>
              <a:rPr lang="en-US" dirty="0" smtClean="0">
                <a:ea typeface="+mj-ea"/>
                <a:cs typeface="+mj-cs"/>
              </a:rPr>
              <a:t> </a:t>
            </a:r>
            <a:r>
              <a:rPr lang="en-US" dirty="0" err="1" smtClean="0">
                <a:ea typeface="+mj-ea"/>
                <a:cs typeface="+mj-cs"/>
              </a:rPr>
              <a:t>działania</a:t>
            </a:r>
            <a:r>
              <a:rPr lang="en-US" dirty="0" smtClean="0">
                <a:ea typeface="+mj-ea"/>
                <a:cs typeface="+mj-cs"/>
              </a:rPr>
              <a:t> </a:t>
            </a:r>
            <a:r>
              <a:rPr lang="en-US" dirty="0" err="1" smtClean="0">
                <a:ea typeface="+mj-ea"/>
                <a:cs typeface="+mj-cs"/>
              </a:rPr>
              <a:t>zakładu</a:t>
            </a:r>
            <a:endParaRPr lang="en-US" dirty="0" smtClean="0">
              <a:ea typeface="+mj-ea"/>
              <a:cs typeface="+mj-c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0600" y="2970213"/>
            <a:ext cx="2103438" cy="210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3625850" y="3762375"/>
            <a:ext cx="1912938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en-US" sz="1600" b="1">
                <a:solidFill>
                  <a:schemeClr val="bg1"/>
                </a:solidFill>
              </a:rPr>
              <a:t>ENERGETYKA</a:t>
            </a:r>
            <a:br>
              <a:rPr lang="en-US" sz="1600" b="1">
                <a:solidFill>
                  <a:schemeClr val="bg1"/>
                </a:solidFill>
              </a:rPr>
            </a:br>
            <a:r>
              <a:rPr lang="en-US" sz="1600" b="1">
                <a:solidFill>
                  <a:schemeClr val="bg1"/>
                </a:solidFill>
              </a:rPr>
              <a:t>PRAKTYCZNA</a:t>
            </a:r>
          </a:p>
        </p:txBody>
      </p:sp>
      <p:pic>
        <p:nvPicPr>
          <p:cNvPr id="33" name="Picture 32" descr="energetyka jadrowa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8475" y="2759075"/>
            <a:ext cx="682625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Picture 34" descr="systemy_informatyczne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0050" y="2209800"/>
            <a:ext cx="719138" cy="725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" name="TextBox 35"/>
          <p:cNvSpPr txBox="1">
            <a:spLocks noChangeArrowheads="1"/>
          </p:cNvSpPr>
          <p:nvPr/>
        </p:nvSpPr>
        <p:spPr bwMode="auto">
          <a:xfrm>
            <a:off x="2973388" y="2462213"/>
            <a:ext cx="782637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 eaLnBrk="1" hangingPunct="1"/>
            <a:r>
              <a:rPr lang="pl-PL" sz="800" b="1">
                <a:solidFill>
                  <a:schemeClr val="bg1"/>
                </a:solidFill>
              </a:rPr>
              <a:t>ENERGETYKA</a:t>
            </a:r>
          </a:p>
          <a:p>
            <a:pPr algn="ctr" eaLnBrk="1" hangingPunct="1"/>
            <a:r>
              <a:rPr lang="pl-PL" sz="800" b="1">
                <a:solidFill>
                  <a:schemeClr val="bg1"/>
                </a:solidFill>
              </a:rPr>
              <a:t>JĄDROWA</a:t>
            </a:r>
            <a:endParaRPr lang="en-US" sz="800" b="1">
              <a:solidFill>
                <a:schemeClr val="bg1"/>
              </a:solidFill>
            </a:endParaRPr>
          </a:p>
        </p:txBody>
      </p:sp>
      <p:sp>
        <p:nvSpPr>
          <p:cNvPr id="37" name="TextBox 36"/>
          <p:cNvSpPr txBox="1">
            <a:spLocks noChangeArrowheads="1"/>
          </p:cNvSpPr>
          <p:nvPr/>
        </p:nvSpPr>
        <p:spPr bwMode="auto">
          <a:xfrm>
            <a:off x="3733800" y="1911350"/>
            <a:ext cx="17287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 eaLnBrk="1" hangingPunct="1"/>
            <a:r>
              <a:rPr lang="pl-PL" sz="800" b="1">
                <a:solidFill>
                  <a:schemeClr val="bg1"/>
                </a:solidFill>
              </a:rPr>
              <a:t>SYSTEMY INFORMATYCZNE,</a:t>
            </a:r>
          </a:p>
          <a:p>
            <a:pPr algn="ctr" eaLnBrk="1" hangingPunct="1"/>
            <a:r>
              <a:rPr lang="pl-PL" sz="800" b="1">
                <a:solidFill>
                  <a:schemeClr val="bg1"/>
                </a:solidFill>
              </a:rPr>
              <a:t>MODELOWANIE I OPTYMALIZACJA</a:t>
            </a:r>
            <a:endParaRPr lang="en-US" sz="800" b="1">
              <a:solidFill>
                <a:schemeClr val="bg1"/>
              </a:solidFill>
            </a:endParaRPr>
          </a:p>
        </p:txBody>
      </p:sp>
      <p:pic>
        <p:nvPicPr>
          <p:cNvPr id="39" name="Picture 38" descr="ochrona srodowiska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0513" y="2759075"/>
            <a:ext cx="720725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" name="TextBox 39"/>
          <p:cNvSpPr txBox="1">
            <a:spLocks noChangeArrowheads="1"/>
          </p:cNvSpPr>
          <p:nvPr/>
        </p:nvSpPr>
        <p:spPr bwMode="auto">
          <a:xfrm>
            <a:off x="5257800" y="2462213"/>
            <a:ext cx="931863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 eaLnBrk="1" hangingPunct="1"/>
            <a:r>
              <a:rPr lang="pl-PL" sz="800" b="1">
                <a:solidFill>
                  <a:schemeClr val="bg1"/>
                </a:solidFill>
              </a:rPr>
              <a:t>OCHRONA</a:t>
            </a:r>
          </a:p>
          <a:p>
            <a:pPr algn="ctr" eaLnBrk="1" hangingPunct="1"/>
            <a:r>
              <a:rPr lang="pl-PL" sz="800" b="1">
                <a:solidFill>
                  <a:schemeClr val="bg1"/>
                </a:solidFill>
              </a:rPr>
              <a:t>ŚRODOWISKA</a:t>
            </a:r>
            <a:endParaRPr lang="en-US" sz="800" b="1">
              <a:solidFill>
                <a:schemeClr val="bg1"/>
              </a:solidFill>
            </a:endParaRPr>
          </a:p>
        </p:txBody>
      </p:sp>
      <p:pic>
        <p:nvPicPr>
          <p:cNvPr id="43" name="Picture 42" descr="maszyny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9713" y="4041775"/>
            <a:ext cx="682625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" name="TextBox 43"/>
          <p:cNvSpPr txBox="1">
            <a:spLocks noChangeArrowheads="1"/>
          </p:cNvSpPr>
          <p:nvPr/>
        </p:nvSpPr>
        <p:spPr bwMode="auto">
          <a:xfrm>
            <a:off x="2579688" y="4714875"/>
            <a:ext cx="10842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 eaLnBrk="1" hangingPunct="1"/>
            <a:r>
              <a:rPr lang="pl-PL" sz="800" b="1">
                <a:solidFill>
                  <a:schemeClr val="bg1"/>
                </a:solidFill>
              </a:rPr>
              <a:t>MASZYNY</a:t>
            </a:r>
          </a:p>
          <a:p>
            <a:pPr algn="ctr" eaLnBrk="1" hangingPunct="1"/>
            <a:r>
              <a:rPr lang="pl-PL" sz="800" b="1">
                <a:solidFill>
                  <a:schemeClr val="bg1"/>
                </a:solidFill>
              </a:rPr>
              <a:t>ENERGETYCZNE - </a:t>
            </a:r>
          </a:p>
          <a:p>
            <a:pPr algn="ctr" eaLnBrk="1" hangingPunct="1"/>
            <a:r>
              <a:rPr lang="pl-PL" sz="800" b="1">
                <a:solidFill>
                  <a:schemeClr val="bg1"/>
                </a:solidFill>
              </a:rPr>
              <a:t>KOTŁY, </a:t>
            </a:r>
          </a:p>
          <a:p>
            <a:pPr algn="ctr" eaLnBrk="1" hangingPunct="1"/>
            <a:r>
              <a:rPr lang="pl-PL" sz="800" b="1">
                <a:solidFill>
                  <a:schemeClr val="bg1"/>
                </a:solidFill>
              </a:rPr>
              <a:t>TURBINY</a:t>
            </a:r>
            <a:endParaRPr lang="en-US" sz="800" b="1">
              <a:solidFill>
                <a:schemeClr val="bg1"/>
              </a:solidFill>
            </a:endParaRPr>
          </a:p>
        </p:txBody>
      </p:sp>
      <p:pic>
        <p:nvPicPr>
          <p:cNvPr id="46" name="Picture 45" descr="procesy_inwestycyjne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3088" y="4041775"/>
            <a:ext cx="712787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" name="TextBox 46"/>
          <p:cNvSpPr txBox="1">
            <a:spLocks noChangeArrowheads="1"/>
          </p:cNvSpPr>
          <p:nvPr/>
        </p:nvSpPr>
        <p:spPr bwMode="auto">
          <a:xfrm>
            <a:off x="5556250" y="4697413"/>
            <a:ext cx="931863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 eaLnBrk="1" hangingPunct="1"/>
            <a:r>
              <a:rPr lang="pl-PL" sz="800" b="1">
                <a:solidFill>
                  <a:schemeClr val="bg1"/>
                </a:solidFill>
              </a:rPr>
              <a:t>PROCESY</a:t>
            </a:r>
          </a:p>
          <a:p>
            <a:pPr algn="ctr" eaLnBrk="1" hangingPunct="1"/>
            <a:r>
              <a:rPr lang="pl-PL" sz="800" b="1">
                <a:solidFill>
                  <a:schemeClr val="bg1"/>
                </a:solidFill>
              </a:rPr>
              <a:t>INWESTYCYJNE</a:t>
            </a:r>
            <a:endParaRPr lang="en-US" sz="800" b="1">
              <a:solidFill>
                <a:schemeClr val="bg1"/>
              </a:solidFill>
            </a:endParaRPr>
          </a:p>
        </p:txBody>
      </p:sp>
      <p:pic>
        <p:nvPicPr>
          <p:cNvPr id="49" name="Picture 48" descr="ogniwa_paliwowe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4888" y="5030788"/>
            <a:ext cx="719137" cy="712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" name="TextBox 49"/>
          <p:cNvSpPr txBox="1">
            <a:spLocks noChangeArrowheads="1"/>
          </p:cNvSpPr>
          <p:nvPr/>
        </p:nvSpPr>
        <p:spPr bwMode="auto">
          <a:xfrm>
            <a:off x="3432175" y="5703888"/>
            <a:ext cx="931863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 eaLnBrk="1" hangingPunct="1"/>
            <a:r>
              <a:rPr lang="pl-PL" sz="800" b="1">
                <a:solidFill>
                  <a:schemeClr val="bg1"/>
                </a:solidFill>
              </a:rPr>
              <a:t>OGNIWA</a:t>
            </a:r>
          </a:p>
          <a:p>
            <a:pPr algn="ctr" eaLnBrk="1" hangingPunct="1"/>
            <a:r>
              <a:rPr lang="pl-PL" sz="800" b="1">
                <a:solidFill>
                  <a:schemeClr val="bg1"/>
                </a:solidFill>
              </a:rPr>
              <a:t>PALIWOWE</a:t>
            </a:r>
            <a:endParaRPr lang="en-US" sz="800" b="1">
              <a:solidFill>
                <a:schemeClr val="bg1"/>
              </a:solidFill>
            </a:endParaRPr>
          </a:p>
        </p:txBody>
      </p:sp>
      <p:pic>
        <p:nvPicPr>
          <p:cNvPr id="52" name="Picture 51" descr="nowe_technologie.pn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9338" y="5030788"/>
            <a:ext cx="714375" cy="719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" name="TextBox 60"/>
          <p:cNvSpPr txBox="1">
            <a:spLocks noChangeArrowheads="1"/>
          </p:cNvSpPr>
          <p:nvPr/>
        </p:nvSpPr>
        <p:spPr bwMode="auto">
          <a:xfrm>
            <a:off x="4751388" y="5710238"/>
            <a:ext cx="931862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 eaLnBrk="1" hangingPunct="1"/>
            <a:r>
              <a:rPr lang="pl-PL" sz="800" b="1">
                <a:solidFill>
                  <a:schemeClr val="bg1"/>
                </a:solidFill>
              </a:rPr>
              <a:t>NOWE</a:t>
            </a:r>
          </a:p>
          <a:p>
            <a:pPr algn="ctr" eaLnBrk="1" hangingPunct="1"/>
            <a:r>
              <a:rPr lang="pl-PL" sz="800" b="1">
                <a:solidFill>
                  <a:schemeClr val="bg1"/>
                </a:solidFill>
              </a:rPr>
              <a:t>TECHNOLOGIE</a:t>
            </a:r>
            <a:endParaRPr lang="en-US" sz="800" b="1">
              <a:solidFill>
                <a:schemeClr val="bg1"/>
              </a:solidFill>
            </a:endParaRPr>
          </a:p>
        </p:txBody>
      </p:sp>
      <p:cxnSp>
        <p:nvCxnSpPr>
          <p:cNvPr id="24" name="Straight Connector 23"/>
          <p:cNvCxnSpPr/>
          <p:nvPr/>
        </p:nvCxnSpPr>
        <p:spPr>
          <a:xfrm flipH="1">
            <a:off x="4567238" y="2874963"/>
            <a:ext cx="3175" cy="338137"/>
          </a:xfrm>
          <a:prstGeom prst="line">
            <a:avLst/>
          </a:prstGeom>
          <a:ln w="15875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/>
          <p:nvPr/>
        </p:nvCxnSpPr>
        <p:spPr>
          <a:xfrm>
            <a:off x="3614738" y="3303588"/>
            <a:ext cx="254000" cy="222250"/>
          </a:xfrm>
          <a:prstGeom prst="line">
            <a:avLst/>
          </a:prstGeom>
          <a:ln w="15875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/>
          <p:cNvCxnSpPr/>
          <p:nvPr/>
        </p:nvCxnSpPr>
        <p:spPr>
          <a:xfrm flipV="1">
            <a:off x="5230813" y="3317875"/>
            <a:ext cx="254000" cy="222250"/>
          </a:xfrm>
          <a:prstGeom prst="line">
            <a:avLst/>
          </a:prstGeom>
          <a:ln w="15875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 flipH="1">
            <a:off x="3390900" y="4338638"/>
            <a:ext cx="365125" cy="65087"/>
          </a:xfrm>
          <a:prstGeom prst="line">
            <a:avLst/>
          </a:prstGeom>
          <a:ln w="15875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/>
          <p:cNvCxnSpPr/>
          <p:nvPr/>
        </p:nvCxnSpPr>
        <p:spPr>
          <a:xfrm>
            <a:off x="5383213" y="4338638"/>
            <a:ext cx="366712" cy="65087"/>
          </a:xfrm>
          <a:prstGeom prst="line">
            <a:avLst/>
          </a:prstGeom>
          <a:ln w="15875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/>
          <p:cNvCxnSpPr/>
          <p:nvPr/>
        </p:nvCxnSpPr>
        <p:spPr>
          <a:xfrm flipH="1">
            <a:off x="4027488" y="4813300"/>
            <a:ext cx="182562" cy="333375"/>
          </a:xfrm>
          <a:prstGeom prst="line">
            <a:avLst/>
          </a:prstGeom>
          <a:ln w="15875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/>
        </p:nvCxnSpPr>
        <p:spPr>
          <a:xfrm flipH="1" flipV="1">
            <a:off x="4913313" y="4813300"/>
            <a:ext cx="184150" cy="333375"/>
          </a:xfrm>
          <a:prstGeom prst="line">
            <a:avLst/>
          </a:prstGeom>
          <a:ln w="15875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1" name="Picture 30" descr="kulka big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3875" y="2490788"/>
            <a:ext cx="3016250" cy="301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2" name="Group 31"/>
          <p:cNvGrpSpPr>
            <a:grpSpLocks/>
          </p:cNvGrpSpPr>
          <p:nvPr/>
        </p:nvGrpSpPr>
        <p:grpSpPr bwMode="auto">
          <a:xfrm>
            <a:off x="3252788" y="3251200"/>
            <a:ext cx="2655887" cy="1020763"/>
            <a:chOff x="3253352" y="3250676"/>
            <a:chExt cx="2655323" cy="1021222"/>
          </a:xfrm>
        </p:grpSpPr>
        <p:pic>
          <p:nvPicPr>
            <p:cNvPr id="27677" name="Picture 33"/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85726" y="3250676"/>
              <a:ext cx="790574" cy="7905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7678" name="TextBox 37"/>
            <p:cNvSpPr txBox="1">
              <a:spLocks noChangeArrowheads="1"/>
            </p:cNvSpPr>
            <p:nvPr/>
          </p:nvSpPr>
          <p:spPr bwMode="auto">
            <a:xfrm>
              <a:off x="3253352" y="3994899"/>
              <a:ext cx="265532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9pPr>
            </a:lstStyle>
            <a:p>
              <a:pPr algn="ctr" eaLnBrk="1" hangingPunct="1"/>
              <a:r>
                <a:rPr lang="pl-PL" sz="1200" b="1">
                  <a:solidFill>
                    <a:schemeClr val="bg1"/>
                  </a:solidFill>
                </a:rPr>
                <a:t>PROCESY INWESTYCYJNE</a:t>
              </a:r>
            </a:p>
          </p:txBody>
        </p:sp>
      </p:grpSp>
    </p:spTree>
  </p:cSld>
  <p:clrMapOvr>
    <a:masterClrMapping/>
  </p:clrMapOvr>
  <p:transition spd="slow" advTm="5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72" presetID="2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3" dur="3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3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800"/>
                            </p:stCondLst>
                            <p:childTnLst>
                              <p:par>
                                <p:cTn id="77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1300"/>
                            </p:stCondLst>
                            <p:childTnLst>
                              <p:par>
                                <p:cTn id="8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6" grpId="0"/>
      <p:bldP spid="37" grpId="0"/>
      <p:bldP spid="40" grpId="0"/>
      <p:bldP spid="44" grpId="0"/>
      <p:bldP spid="47" grpId="0"/>
      <p:bldP spid="50" grpId="0"/>
      <p:bldP spid="6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>
                <a:ea typeface="ＭＳ Ｐゴシック" charset="0"/>
                <a:cs typeface="ＭＳ Ｐゴシック" charset="0"/>
              </a:rPr>
              <a:t>Procesy</a:t>
            </a:r>
            <a:r>
              <a:rPr lang="en-US" dirty="0" smtClean="0">
                <a:ea typeface="ＭＳ Ｐゴシック" charset="0"/>
                <a:cs typeface="ＭＳ Ｐゴシック" charset="0"/>
              </a:rPr>
              <a:t> </a:t>
            </a:r>
            <a:r>
              <a:rPr lang="en-US" dirty="0" err="1" smtClean="0">
                <a:ea typeface="ＭＳ Ｐゴシック" charset="0"/>
                <a:cs typeface="ＭＳ Ｐゴシック" charset="0"/>
              </a:rPr>
              <a:t>inwestycyjne</a:t>
            </a:r>
            <a:endParaRPr lang="en-US" dirty="0">
              <a:ea typeface="ＭＳ Ｐゴシック" charset="0"/>
              <a:cs typeface="ＭＳ Ｐゴシック" charset="0"/>
            </a:endParaRPr>
          </a:p>
        </p:txBody>
      </p:sp>
      <p:grpSp>
        <p:nvGrpSpPr>
          <p:cNvPr id="15" name="Group 14"/>
          <p:cNvGrpSpPr>
            <a:grpSpLocks/>
          </p:cNvGrpSpPr>
          <p:nvPr/>
        </p:nvGrpSpPr>
        <p:grpSpPr bwMode="auto">
          <a:xfrm>
            <a:off x="363538" y="1370013"/>
            <a:ext cx="6486525" cy="3173412"/>
            <a:chOff x="363106" y="1370665"/>
            <a:chExt cx="6487406" cy="3173440"/>
          </a:xfrm>
        </p:grpSpPr>
        <p:pic>
          <p:nvPicPr>
            <p:cNvPr id="28677" name="Picture 10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3106" y="1370665"/>
              <a:ext cx="1239843" cy="12398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8678" name="Content Placeholder 2"/>
            <p:cNvSpPr txBox="1">
              <a:spLocks/>
            </p:cNvSpPr>
            <p:nvPr/>
          </p:nvSpPr>
          <p:spPr bwMode="auto">
            <a:xfrm>
              <a:off x="1605694" y="1370666"/>
              <a:ext cx="5244818" cy="31734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marL="342900" indent="-3429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1pPr>
              <a:lvl2pPr marL="182563" indent="-182563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9pPr>
            </a:lstStyle>
            <a:p>
              <a:pPr lvl="1">
                <a:spcBef>
                  <a:spcPts val="400"/>
                </a:spcBef>
                <a:buClr>
                  <a:srgbClr val="13517B"/>
                </a:buClr>
                <a:buFont typeface="Wingdings" pitchFamily="2" charset="2"/>
                <a:buChar char="§"/>
              </a:pPr>
              <a:r>
                <a:rPr lang="en-US" sz="2000">
                  <a:solidFill>
                    <a:srgbClr val="595959"/>
                  </a:solidFill>
                </a:rPr>
                <a:t>Procesy inwestycyjne</a:t>
              </a:r>
            </a:p>
            <a:p>
              <a:pPr lvl="1">
                <a:spcBef>
                  <a:spcPts val="400"/>
                </a:spcBef>
                <a:buClr>
                  <a:srgbClr val="13517B"/>
                </a:buClr>
                <a:buFont typeface="Wingdings" pitchFamily="2" charset="2"/>
                <a:buChar char="§"/>
              </a:pPr>
              <a:r>
                <a:rPr lang="en-US" sz="2000">
                  <a:solidFill>
                    <a:srgbClr val="595959"/>
                  </a:solidFill>
                </a:rPr>
                <a:t>Analizy techniczno-ekonomiczne </a:t>
              </a:r>
            </a:p>
            <a:p>
              <a:pPr lvl="1">
                <a:spcBef>
                  <a:spcPts val="400"/>
                </a:spcBef>
                <a:buClr>
                  <a:srgbClr val="13517B"/>
                </a:buClr>
                <a:buFont typeface="Wingdings" pitchFamily="2" charset="2"/>
                <a:buChar char="§"/>
              </a:pPr>
              <a:r>
                <a:rPr lang="en-US" sz="2000">
                  <a:solidFill>
                    <a:srgbClr val="595959"/>
                  </a:solidFill>
                </a:rPr>
                <a:t>Technologie montażu </a:t>
              </a:r>
            </a:p>
            <a:p>
              <a:pPr lvl="1">
                <a:spcBef>
                  <a:spcPts val="400"/>
                </a:spcBef>
                <a:buClr>
                  <a:srgbClr val="13517B"/>
                </a:buClr>
                <a:buFont typeface="Wingdings" pitchFamily="2" charset="2"/>
                <a:buChar char="§"/>
              </a:pPr>
              <a:r>
                <a:rPr lang="en-US" sz="2000">
                  <a:solidFill>
                    <a:srgbClr val="595959"/>
                  </a:solidFill>
                </a:rPr>
                <a:t>Regulacje i prowadzenie projektów </a:t>
              </a:r>
            </a:p>
            <a:p>
              <a:pPr lvl="1">
                <a:spcBef>
                  <a:spcPts val="400"/>
                </a:spcBef>
                <a:buClr>
                  <a:srgbClr val="13517B"/>
                </a:buClr>
                <a:buFont typeface="Wingdings" pitchFamily="2" charset="2"/>
                <a:buChar char="§"/>
              </a:pPr>
              <a:r>
                <a:rPr lang="en-US" sz="2000" i="1">
                  <a:solidFill>
                    <a:srgbClr val="595959"/>
                  </a:solidFill>
                </a:rPr>
                <a:t>Prowadzący – d</a:t>
              </a:r>
              <a:r>
                <a:rPr lang="pl-PL" sz="2000" i="1">
                  <a:solidFill>
                    <a:srgbClr val="595959"/>
                  </a:solidFill>
                </a:rPr>
                <a:t>oc.</a:t>
              </a:r>
              <a:r>
                <a:rPr lang="en-US" sz="2000" i="1">
                  <a:solidFill>
                    <a:srgbClr val="595959"/>
                  </a:solidFill>
                </a:rPr>
                <a:t> Paweł Skowroński</a:t>
              </a:r>
            </a:p>
          </p:txBody>
        </p:sp>
      </p:grpSp>
      <p:pic>
        <p:nvPicPr>
          <p:cNvPr id="17" name="Picture 16" descr="inwestycje_p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600" y="3351213"/>
            <a:ext cx="8418513" cy="3109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1500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ea typeface="ＭＳ Ｐゴシック" charset="0"/>
                <a:cs typeface="ＭＳ Ｐゴシック" charset="0"/>
              </a:rPr>
              <a:t>4 </a:t>
            </a:r>
            <a:r>
              <a:rPr lang="pl-PL" dirty="0" smtClean="0">
                <a:ea typeface="ＭＳ Ｐゴシック" charset="0"/>
                <a:cs typeface="ＭＳ Ｐゴシック" charset="0"/>
              </a:rPr>
              <a:t> </a:t>
            </a:r>
            <a:r>
              <a:rPr lang="en-US" dirty="0" smtClean="0">
                <a:ea typeface="ＭＳ Ｐゴシック" charset="0"/>
                <a:cs typeface="ＭＳ Ｐゴシック" charset="0"/>
              </a:rPr>
              <a:t> </a:t>
            </a:r>
            <a:r>
              <a:rPr lang="en-US" dirty="0" err="1" smtClean="0">
                <a:ea typeface="ＭＳ Ｐゴシック" charset="0"/>
                <a:cs typeface="ＭＳ Ｐゴシック" charset="0"/>
              </a:rPr>
              <a:t>obszary</a:t>
            </a:r>
            <a:r>
              <a:rPr lang="en-US" dirty="0" smtClean="0">
                <a:ea typeface="ＭＳ Ｐゴシック" charset="0"/>
                <a:cs typeface="ＭＳ Ｐゴシック" charset="0"/>
              </a:rPr>
              <a:t> </a:t>
            </a:r>
            <a:r>
              <a:rPr lang="en-US" dirty="0" err="1" smtClean="0">
                <a:ea typeface="ＭＳ Ｐゴシック" charset="0"/>
                <a:cs typeface="ＭＳ Ｐゴシック" charset="0"/>
              </a:rPr>
              <a:t>działania</a:t>
            </a:r>
            <a:endParaRPr lang="en-US" dirty="0">
              <a:ea typeface="ＭＳ Ｐゴシック" charset="0"/>
              <a:cs typeface="ＭＳ Ｐゴシック" charset="0"/>
            </a:endParaRPr>
          </a:p>
        </p:txBody>
      </p:sp>
      <p:grpSp>
        <p:nvGrpSpPr>
          <p:cNvPr id="42" name="Group 41"/>
          <p:cNvGrpSpPr>
            <a:grpSpLocks/>
          </p:cNvGrpSpPr>
          <p:nvPr/>
        </p:nvGrpSpPr>
        <p:grpSpPr bwMode="auto">
          <a:xfrm>
            <a:off x="363538" y="1368425"/>
            <a:ext cx="6156325" cy="5100638"/>
            <a:chOff x="363106" y="1367922"/>
            <a:chExt cx="6156014" cy="5101341"/>
          </a:xfrm>
        </p:grpSpPr>
        <p:grpSp>
          <p:nvGrpSpPr>
            <p:cNvPr id="29701" name="Group 29"/>
            <p:cNvGrpSpPr>
              <a:grpSpLocks/>
            </p:cNvGrpSpPr>
            <p:nvPr/>
          </p:nvGrpSpPr>
          <p:grpSpPr bwMode="auto">
            <a:xfrm>
              <a:off x="363106" y="1367922"/>
              <a:ext cx="5772149" cy="1245330"/>
              <a:chOff x="1685926" y="1367922"/>
              <a:chExt cx="5772149" cy="1245330"/>
            </a:xfrm>
          </p:grpSpPr>
          <p:pic>
            <p:nvPicPr>
              <p:cNvPr id="29711" name="Picture 30" descr="edukacja.png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85926" y="1367922"/>
                <a:ext cx="1245330" cy="12453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9712" name="Content Placeholder 2"/>
              <p:cNvSpPr txBox="1">
                <a:spLocks/>
              </p:cNvSpPr>
              <p:nvPr/>
            </p:nvSpPr>
            <p:spPr bwMode="auto">
              <a:xfrm>
                <a:off x="3069627" y="1367922"/>
                <a:ext cx="4388448" cy="9567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marL="342900" indent="-3429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1pPr>
                <a:lvl2pPr marL="182563" indent="-182563" eaLnBrk="0" hangingPunct="0">
                  <a:defRPr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5pPr>
                <a:lvl6pPr marL="25146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6pPr>
                <a:lvl7pPr marL="29718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7pPr>
                <a:lvl8pPr marL="34290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8pPr>
                <a:lvl9pPr marL="38862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9pPr>
              </a:lstStyle>
              <a:p>
                <a:pPr>
                  <a:spcBef>
                    <a:spcPct val="20000"/>
                  </a:spcBef>
                  <a:buClr>
                    <a:srgbClr val="004696"/>
                  </a:buClr>
                  <a:buFont typeface="Wingdings" pitchFamily="2" charset="2"/>
                  <a:buNone/>
                </a:pPr>
                <a:r>
                  <a:rPr lang="pl-PL" b="1">
                    <a:solidFill>
                      <a:srgbClr val="055F8C"/>
                    </a:solidFill>
                  </a:rPr>
                  <a:t>Edukacja</a:t>
                </a:r>
              </a:p>
              <a:p>
                <a:pPr lvl="1">
                  <a:spcBef>
                    <a:spcPts val="400"/>
                  </a:spcBef>
                  <a:buClr>
                    <a:srgbClr val="13517B"/>
                  </a:buClr>
                  <a:buFont typeface="Wingdings" pitchFamily="2" charset="2"/>
                  <a:buChar char="§"/>
                </a:pPr>
                <a:r>
                  <a:rPr lang="pl-PL">
                    <a:solidFill>
                      <a:srgbClr val="595959"/>
                    </a:solidFill>
                  </a:rPr>
                  <a:t>W kierunku nowych interaktywnych zajęć </a:t>
                </a:r>
              </a:p>
              <a:p>
                <a:pPr lvl="1">
                  <a:spcBef>
                    <a:spcPts val="400"/>
                  </a:spcBef>
                  <a:buClr>
                    <a:srgbClr val="13517B"/>
                  </a:buClr>
                  <a:buFont typeface="Wingdings" pitchFamily="2" charset="2"/>
                  <a:buChar char="§"/>
                </a:pPr>
                <a:r>
                  <a:rPr lang="pl-PL">
                    <a:solidFill>
                      <a:srgbClr val="595959"/>
                    </a:solidFill>
                  </a:rPr>
                  <a:t>Oparcie o realne przykłady z przemysłu </a:t>
                </a:r>
              </a:p>
            </p:txBody>
          </p:sp>
        </p:grpSp>
        <p:grpSp>
          <p:nvGrpSpPr>
            <p:cNvPr id="29702" name="Group 32"/>
            <p:cNvGrpSpPr>
              <a:grpSpLocks/>
            </p:cNvGrpSpPr>
            <p:nvPr/>
          </p:nvGrpSpPr>
          <p:grpSpPr bwMode="auto">
            <a:xfrm>
              <a:off x="363106" y="2570835"/>
              <a:ext cx="5989841" cy="1327754"/>
              <a:chOff x="1685926" y="2570835"/>
              <a:chExt cx="5989841" cy="1327754"/>
            </a:xfrm>
          </p:grpSpPr>
          <p:pic>
            <p:nvPicPr>
              <p:cNvPr id="29709" name="Picture 33" descr="badania.png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85926" y="2653259"/>
                <a:ext cx="1245330" cy="12453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9710" name="Content Placeholder 2"/>
              <p:cNvSpPr txBox="1">
                <a:spLocks/>
              </p:cNvSpPr>
              <p:nvPr/>
            </p:nvSpPr>
            <p:spPr bwMode="auto">
              <a:xfrm>
                <a:off x="3070225" y="2570835"/>
                <a:ext cx="4605542" cy="9558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marL="342900" indent="-3429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1pPr>
                <a:lvl2pPr marL="182563" indent="-182563" eaLnBrk="0" hangingPunct="0">
                  <a:defRPr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5pPr>
                <a:lvl6pPr marL="25146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6pPr>
                <a:lvl7pPr marL="29718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7pPr>
                <a:lvl8pPr marL="34290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8pPr>
                <a:lvl9pPr marL="38862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9pPr>
              </a:lstStyle>
              <a:p>
                <a:pPr>
                  <a:spcBef>
                    <a:spcPct val="20000"/>
                  </a:spcBef>
                  <a:buClr>
                    <a:srgbClr val="004696"/>
                  </a:buClr>
                  <a:buFont typeface="Wingdings" pitchFamily="2" charset="2"/>
                  <a:buNone/>
                </a:pPr>
                <a:r>
                  <a:rPr lang="pl-PL" b="1">
                    <a:solidFill>
                      <a:srgbClr val="055F8C"/>
                    </a:solidFill>
                  </a:rPr>
                  <a:t>Badania</a:t>
                </a:r>
              </a:p>
              <a:p>
                <a:pPr lvl="1">
                  <a:spcBef>
                    <a:spcPts val="400"/>
                  </a:spcBef>
                  <a:buClr>
                    <a:srgbClr val="13517B"/>
                  </a:buClr>
                  <a:buFont typeface="Wingdings" pitchFamily="2" charset="2"/>
                  <a:buChar char="§"/>
                </a:pPr>
                <a:r>
                  <a:rPr lang="pl-PL">
                    <a:solidFill>
                      <a:srgbClr val="595959"/>
                    </a:solidFill>
                  </a:rPr>
                  <a:t>Badania naukowe i rozwój  </a:t>
                </a:r>
              </a:p>
              <a:p>
                <a:pPr lvl="1">
                  <a:spcBef>
                    <a:spcPts val="400"/>
                  </a:spcBef>
                  <a:buClr>
                    <a:srgbClr val="13517B"/>
                  </a:buClr>
                  <a:buFont typeface="Wingdings" pitchFamily="2" charset="2"/>
                  <a:buChar char="§"/>
                </a:pPr>
                <a:r>
                  <a:rPr lang="pl-PL">
                    <a:solidFill>
                      <a:srgbClr val="595959"/>
                    </a:solidFill>
                  </a:rPr>
                  <a:t>Perspektywiczne kierunki badań i publikacje  </a:t>
                </a:r>
              </a:p>
              <a:p>
                <a:pPr lvl="1">
                  <a:spcBef>
                    <a:spcPts val="400"/>
                  </a:spcBef>
                  <a:buClr>
                    <a:srgbClr val="13517B"/>
                  </a:buClr>
                  <a:buFont typeface="Wingdings" pitchFamily="2" charset="2"/>
                  <a:buChar char="§"/>
                </a:pPr>
                <a:r>
                  <a:rPr lang="pl-PL">
                    <a:solidFill>
                      <a:srgbClr val="595959"/>
                    </a:solidFill>
                  </a:rPr>
                  <a:t>Granty badawcze </a:t>
                </a:r>
              </a:p>
            </p:txBody>
          </p:sp>
        </p:grpSp>
        <p:grpSp>
          <p:nvGrpSpPr>
            <p:cNvPr id="29703" name="Group 35"/>
            <p:cNvGrpSpPr>
              <a:grpSpLocks/>
            </p:cNvGrpSpPr>
            <p:nvPr/>
          </p:nvGrpSpPr>
          <p:grpSpPr bwMode="auto">
            <a:xfrm>
              <a:off x="363106" y="3938596"/>
              <a:ext cx="6156014" cy="1245330"/>
              <a:chOff x="1685926" y="3938596"/>
              <a:chExt cx="6156014" cy="1245330"/>
            </a:xfrm>
          </p:grpSpPr>
          <p:sp>
            <p:nvSpPr>
              <p:cNvPr id="29707" name="Content Placeholder 2"/>
              <p:cNvSpPr txBox="1">
                <a:spLocks/>
              </p:cNvSpPr>
              <p:nvPr/>
            </p:nvSpPr>
            <p:spPr bwMode="auto">
              <a:xfrm>
                <a:off x="3069625" y="4033609"/>
                <a:ext cx="4772315" cy="9567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marL="342900" indent="-3429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1pPr>
                <a:lvl2pPr marL="182563" indent="-182563" eaLnBrk="0" hangingPunct="0">
                  <a:defRPr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5pPr>
                <a:lvl6pPr marL="25146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6pPr>
                <a:lvl7pPr marL="29718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7pPr>
                <a:lvl8pPr marL="34290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8pPr>
                <a:lvl9pPr marL="38862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9pPr>
              </a:lstStyle>
              <a:p>
                <a:pPr>
                  <a:spcBef>
                    <a:spcPct val="20000"/>
                  </a:spcBef>
                  <a:buClr>
                    <a:srgbClr val="004696"/>
                  </a:buClr>
                  <a:buFont typeface="Wingdings" pitchFamily="2" charset="2"/>
                  <a:buNone/>
                </a:pPr>
                <a:r>
                  <a:rPr lang="pl-PL" b="1" dirty="0">
                    <a:solidFill>
                      <a:srgbClr val="055F8C"/>
                    </a:solidFill>
                  </a:rPr>
                  <a:t>Przemysł</a:t>
                </a:r>
              </a:p>
              <a:p>
                <a:pPr lvl="1">
                  <a:spcBef>
                    <a:spcPts val="400"/>
                  </a:spcBef>
                  <a:buClr>
                    <a:srgbClr val="13517B"/>
                  </a:buClr>
                  <a:buFont typeface="Wingdings" pitchFamily="2" charset="2"/>
                  <a:buChar char="§"/>
                </a:pPr>
                <a:r>
                  <a:rPr lang="pl-PL" dirty="0">
                    <a:solidFill>
                      <a:srgbClr val="595959"/>
                    </a:solidFill>
                  </a:rPr>
                  <a:t>Nie ma badań przemysłowych bez przemysłu </a:t>
                </a:r>
              </a:p>
              <a:p>
                <a:pPr lvl="1">
                  <a:spcBef>
                    <a:spcPts val="400"/>
                  </a:spcBef>
                  <a:buClr>
                    <a:srgbClr val="13517B"/>
                  </a:buClr>
                  <a:buFont typeface="Wingdings" pitchFamily="2" charset="2"/>
                  <a:buChar char="§"/>
                </a:pPr>
                <a:r>
                  <a:rPr lang="pl-PL" dirty="0">
                    <a:solidFill>
                      <a:srgbClr val="595959"/>
                    </a:solidFill>
                  </a:rPr>
                  <a:t>Ścisła współpraca z przemysłem energetycznym </a:t>
                </a:r>
              </a:p>
              <a:p>
                <a:pPr marL="0" lvl="1" indent="0">
                  <a:spcBef>
                    <a:spcPts val="400"/>
                  </a:spcBef>
                  <a:buClr>
                    <a:srgbClr val="13517B"/>
                  </a:buClr>
                </a:pPr>
                <a:endParaRPr lang="pl-PL" dirty="0">
                  <a:solidFill>
                    <a:srgbClr val="595959"/>
                  </a:solidFill>
                </a:endParaRPr>
              </a:p>
            </p:txBody>
          </p:sp>
          <p:pic>
            <p:nvPicPr>
              <p:cNvPr id="29708" name="Picture 37" descr="przemysl.png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85926" y="3938596"/>
                <a:ext cx="1245330" cy="12453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9704" name="Group 38"/>
            <p:cNvGrpSpPr>
              <a:grpSpLocks/>
            </p:cNvGrpSpPr>
            <p:nvPr/>
          </p:nvGrpSpPr>
          <p:grpSpPr bwMode="auto">
            <a:xfrm>
              <a:off x="363106" y="5223933"/>
              <a:ext cx="5772149" cy="1245330"/>
              <a:chOff x="1685926" y="5223933"/>
              <a:chExt cx="5772149" cy="1245330"/>
            </a:xfrm>
          </p:grpSpPr>
          <p:sp>
            <p:nvSpPr>
              <p:cNvPr id="29705" name="Content Placeholder 2"/>
              <p:cNvSpPr txBox="1">
                <a:spLocks/>
              </p:cNvSpPr>
              <p:nvPr/>
            </p:nvSpPr>
            <p:spPr bwMode="auto">
              <a:xfrm>
                <a:off x="3069626" y="5508972"/>
                <a:ext cx="4388449" cy="9567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marL="342900" indent="-3429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1pPr>
                <a:lvl2pPr marL="182563" indent="-182563" eaLnBrk="0" hangingPunct="0">
                  <a:defRPr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5pPr>
                <a:lvl6pPr marL="25146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6pPr>
                <a:lvl7pPr marL="29718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7pPr>
                <a:lvl8pPr marL="34290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8pPr>
                <a:lvl9pPr marL="38862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9pPr>
              </a:lstStyle>
              <a:p>
                <a:pPr>
                  <a:spcBef>
                    <a:spcPct val="20000"/>
                  </a:spcBef>
                  <a:buClr>
                    <a:srgbClr val="004696"/>
                  </a:buClr>
                  <a:buFont typeface="Wingdings" pitchFamily="2" charset="2"/>
                  <a:buNone/>
                </a:pPr>
                <a:r>
                  <a:rPr lang="pl-PL" b="1">
                    <a:solidFill>
                      <a:srgbClr val="055F8C"/>
                    </a:solidFill>
                  </a:rPr>
                  <a:t>Otoczenie</a:t>
                </a:r>
              </a:p>
              <a:p>
                <a:pPr lvl="1">
                  <a:spcBef>
                    <a:spcPts val="400"/>
                  </a:spcBef>
                  <a:buClr>
                    <a:srgbClr val="13517B"/>
                  </a:buClr>
                  <a:buFont typeface="Wingdings" pitchFamily="2" charset="2"/>
                  <a:buChar char="§"/>
                </a:pPr>
                <a:r>
                  <a:rPr lang="pl-PL">
                    <a:solidFill>
                      <a:srgbClr val="595959"/>
                    </a:solidFill>
                  </a:rPr>
                  <a:t>Działalność ekspercka </a:t>
                </a:r>
              </a:p>
              <a:p>
                <a:pPr lvl="1">
                  <a:spcBef>
                    <a:spcPts val="400"/>
                  </a:spcBef>
                  <a:buClr>
                    <a:srgbClr val="13517B"/>
                  </a:buClr>
                  <a:buFont typeface="Wingdings" pitchFamily="2" charset="2"/>
                  <a:buChar char="§"/>
                </a:pPr>
                <a:r>
                  <a:rPr lang="pl-PL">
                    <a:solidFill>
                      <a:srgbClr val="595959"/>
                    </a:solidFill>
                  </a:rPr>
                  <a:t>Promowanie rozwoju energetyki w Polsce </a:t>
                </a:r>
              </a:p>
            </p:txBody>
          </p:sp>
          <p:pic>
            <p:nvPicPr>
              <p:cNvPr id="29706" name="Picture 40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85926" y="5223933"/>
                <a:ext cx="1245330" cy="12453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43" name="Picture 4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9863" y="1503363"/>
            <a:ext cx="23876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1500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>
                <a:ea typeface="ＭＳ Ｐゴシック" charset="0"/>
                <a:cs typeface="ＭＳ Ｐゴシック" charset="0"/>
              </a:rPr>
              <a:t>Oferta</a:t>
            </a:r>
            <a:r>
              <a:rPr lang="en-US" dirty="0" smtClean="0">
                <a:ea typeface="ＭＳ Ｐゴシック" charset="0"/>
                <a:cs typeface="ＭＳ Ｐゴシック" charset="0"/>
              </a:rPr>
              <a:t> </a:t>
            </a:r>
            <a:r>
              <a:rPr lang="en-US" dirty="0" err="1" smtClean="0">
                <a:ea typeface="ＭＳ Ｐゴシック" charset="0"/>
                <a:cs typeface="ＭＳ Ｐゴシック" charset="0"/>
              </a:rPr>
              <a:t>dla</a:t>
            </a:r>
            <a:r>
              <a:rPr lang="en-US" dirty="0" smtClean="0">
                <a:ea typeface="ＭＳ Ｐゴシック" charset="0"/>
                <a:cs typeface="ＭＳ Ｐゴシック" charset="0"/>
              </a:rPr>
              <a:t> </a:t>
            </a:r>
            <a:r>
              <a:rPr lang="en-US" dirty="0" err="1" smtClean="0">
                <a:ea typeface="ＭＳ Ｐゴシック" charset="0"/>
                <a:cs typeface="ＭＳ Ｐゴシック" charset="0"/>
              </a:rPr>
              <a:t>przemysłu</a:t>
            </a:r>
            <a:endParaRPr lang="en-US" dirty="0">
              <a:ea typeface="ＭＳ Ｐゴシック" charset="0"/>
              <a:cs typeface="ＭＳ Ｐゴシック" charset="0"/>
            </a:endParaRPr>
          </a:p>
        </p:txBody>
      </p:sp>
      <p:grpSp>
        <p:nvGrpSpPr>
          <p:cNvPr id="9" name="Group 8"/>
          <p:cNvGrpSpPr>
            <a:grpSpLocks/>
          </p:cNvGrpSpPr>
          <p:nvPr/>
        </p:nvGrpSpPr>
        <p:grpSpPr bwMode="auto">
          <a:xfrm>
            <a:off x="363538" y="1368425"/>
            <a:ext cx="5772150" cy="5100638"/>
            <a:chOff x="363106" y="1367922"/>
            <a:chExt cx="5772149" cy="5101341"/>
          </a:xfrm>
        </p:grpSpPr>
        <p:grpSp>
          <p:nvGrpSpPr>
            <p:cNvPr id="30725" name="Group 18"/>
            <p:cNvGrpSpPr>
              <a:grpSpLocks/>
            </p:cNvGrpSpPr>
            <p:nvPr/>
          </p:nvGrpSpPr>
          <p:grpSpPr bwMode="auto">
            <a:xfrm>
              <a:off x="363106" y="1367922"/>
              <a:ext cx="5772149" cy="1245330"/>
              <a:chOff x="1685926" y="1367922"/>
              <a:chExt cx="5772149" cy="1245330"/>
            </a:xfrm>
          </p:grpSpPr>
          <p:pic>
            <p:nvPicPr>
              <p:cNvPr id="30735" name="Picture 21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85926" y="1367922"/>
                <a:ext cx="1245330" cy="12453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0736" name="Content Placeholder 2"/>
              <p:cNvSpPr txBox="1">
                <a:spLocks/>
              </p:cNvSpPr>
              <p:nvPr/>
            </p:nvSpPr>
            <p:spPr bwMode="auto">
              <a:xfrm>
                <a:off x="3069627" y="1367922"/>
                <a:ext cx="4388448" cy="9567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marL="342900" indent="-3429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1pPr>
                <a:lvl2pPr marL="182563" indent="-182563" eaLnBrk="0" hangingPunct="0">
                  <a:defRPr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5pPr>
                <a:lvl6pPr marL="25146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6pPr>
                <a:lvl7pPr marL="29718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7pPr>
                <a:lvl8pPr marL="34290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8pPr>
                <a:lvl9pPr marL="38862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9pPr>
              </a:lstStyle>
              <a:p>
                <a:pPr>
                  <a:spcBef>
                    <a:spcPct val="20000"/>
                  </a:spcBef>
                  <a:buClr>
                    <a:srgbClr val="004696"/>
                  </a:buClr>
                  <a:buFont typeface="Wingdings" pitchFamily="2" charset="2"/>
                  <a:buNone/>
                </a:pPr>
                <a:r>
                  <a:rPr lang="pl-PL" sz="2400" b="1">
                    <a:solidFill>
                      <a:srgbClr val="055F8C"/>
                    </a:solidFill>
                  </a:rPr>
                  <a:t>Badania</a:t>
                </a:r>
              </a:p>
              <a:p>
                <a:pPr lvl="1">
                  <a:spcBef>
                    <a:spcPts val="400"/>
                  </a:spcBef>
                  <a:buClr>
                    <a:srgbClr val="13517B"/>
                  </a:buClr>
                  <a:buFont typeface="Wingdings" pitchFamily="2" charset="2"/>
                  <a:buChar char="§"/>
                </a:pPr>
                <a:r>
                  <a:rPr lang="pl-PL" sz="2000">
                    <a:solidFill>
                      <a:srgbClr val="595959"/>
                    </a:solidFill>
                  </a:rPr>
                  <a:t>Projektowanie i analiza układów</a:t>
                </a:r>
              </a:p>
              <a:p>
                <a:pPr lvl="1">
                  <a:spcBef>
                    <a:spcPts val="400"/>
                  </a:spcBef>
                  <a:buClr>
                    <a:srgbClr val="13517B"/>
                  </a:buClr>
                  <a:buFont typeface="Wingdings" pitchFamily="2" charset="2"/>
                  <a:buChar char="§"/>
                </a:pPr>
                <a:r>
                  <a:rPr lang="pl-PL" sz="2000">
                    <a:solidFill>
                      <a:srgbClr val="595959"/>
                    </a:solidFill>
                  </a:rPr>
                  <a:t>Modelowanie i eksploatacja</a:t>
                </a:r>
              </a:p>
            </p:txBody>
          </p:sp>
        </p:grpSp>
        <p:grpSp>
          <p:nvGrpSpPr>
            <p:cNvPr id="30726" name="Group 23"/>
            <p:cNvGrpSpPr>
              <a:grpSpLocks/>
            </p:cNvGrpSpPr>
            <p:nvPr/>
          </p:nvGrpSpPr>
          <p:grpSpPr bwMode="auto">
            <a:xfrm>
              <a:off x="363106" y="2653259"/>
              <a:ext cx="5772149" cy="1242586"/>
              <a:chOff x="1685926" y="2653259"/>
              <a:chExt cx="5772149" cy="1242586"/>
            </a:xfrm>
          </p:grpSpPr>
          <p:pic>
            <p:nvPicPr>
              <p:cNvPr id="30733" name="Picture 24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85926" y="2656002"/>
                <a:ext cx="1245330" cy="12398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0734" name="Content Placeholder 2"/>
              <p:cNvSpPr txBox="1">
                <a:spLocks/>
              </p:cNvSpPr>
              <p:nvPr/>
            </p:nvSpPr>
            <p:spPr bwMode="auto">
              <a:xfrm>
                <a:off x="3069626" y="2653259"/>
                <a:ext cx="4388449" cy="9567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marL="342900" indent="-3429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1pPr>
                <a:lvl2pPr marL="182563" indent="-182563" eaLnBrk="0" hangingPunct="0">
                  <a:defRPr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5pPr>
                <a:lvl6pPr marL="25146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6pPr>
                <a:lvl7pPr marL="29718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7pPr>
                <a:lvl8pPr marL="34290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8pPr>
                <a:lvl9pPr marL="38862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9pPr>
              </a:lstStyle>
              <a:p>
                <a:pPr>
                  <a:spcBef>
                    <a:spcPct val="20000"/>
                  </a:spcBef>
                  <a:buClr>
                    <a:srgbClr val="004696"/>
                  </a:buClr>
                  <a:buFont typeface="Wingdings" pitchFamily="2" charset="2"/>
                  <a:buNone/>
                </a:pPr>
                <a:r>
                  <a:rPr lang="pl-PL" sz="2400" b="1">
                    <a:solidFill>
                      <a:srgbClr val="055F8C"/>
                    </a:solidFill>
                  </a:rPr>
                  <a:t>Ekspertyzy</a:t>
                </a:r>
              </a:p>
              <a:p>
                <a:pPr lvl="1">
                  <a:spcBef>
                    <a:spcPts val="400"/>
                  </a:spcBef>
                  <a:buClr>
                    <a:srgbClr val="13517B"/>
                  </a:buClr>
                  <a:buFont typeface="Wingdings" pitchFamily="2" charset="2"/>
                  <a:buChar char="§"/>
                </a:pPr>
                <a:r>
                  <a:rPr lang="pl-PL" sz="2000">
                    <a:solidFill>
                      <a:srgbClr val="595959"/>
                    </a:solidFill>
                  </a:rPr>
                  <a:t>Poprawa parametrów eksploatacji</a:t>
                </a:r>
              </a:p>
              <a:p>
                <a:pPr lvl="1">
                  <a:spcBef>
                    <a:spcPts val="400"/>
                  </a:spcBef>
                  <a:buClr>
                    <a:srgbClr val="13517B"/>
                  </a:buClr>
                  <a:buFont typeface="Wingdings" pitchFamily="2" charset="2"/>
                  <a:buChar char="§"/>
                </a:pPr>
                <a:r>
                  <a:rPr lang="pl-PL" sz="2000">
                    <a:solidFill>
                      <a:srgbClr val="595959"/>
                    </a:solidFill>
                  </a:rPr>
                  <a:t>Awarie – przyczyny i zapobieganie</a:t>
                </a:r>
              </a:p>
            </p:txBody>
          </p:sp>
        </p:grpSp>
        <p:grpSp>
          <p:nvGrpSpPr>
            <p:cNvPr id="30727" name="Group 26"/>
            <p:cNvGrpSpPr>
              <a:grpSpLocks/>
            </p:cNvGrpSpPr>
            <p:nvPr/>
          </p:nvGrpSpPr>
          <p:grpSpPr bwMode="auto">
            <a:xfrm>
              <a:off x="365849" y="3938596"/>
              <a:ext cx="5769406" cy="1245330"/>
              <a:chOff x="1688669" y="3938596"/>
              <a:chExt cx="5769406" cy="1245330"/>
            </a:xfrm>
          </p:grpSpPr>
          <p:sp>
            <p:nvSpPr>
              <p:cNvPr id="30731" name="Content Placeholder 2"/>
              <p:cNvSpPr txBox="1">
                <a:spLocks/>
              </p:cNvSpPr>
              <p:nvPr/>
            </p:nvSpPr>
            <p:spPr bwMode="auto">
              <a:xfrm>
                <a:off x="3069626" y="3938596"/>
                <a:ext cx="4388449" cy="9567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marL="342900" indent="-3429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1pPr>
                <a:lvl2pPr marL="182563" indent="-182563" eaLnBrk="0" hangingPunct="0">
                  <a:defRPr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5pPr>
                <a:lvl6pPr marL="25146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6pPr>
                <a:lvl7pPr marL="29718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7pPr>
                <a:lvl8pPr marL="34290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8pPr>
                <a:lvl9pPr marL="38862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9pPr>
              </a:lstStyle>
              <a:p>
                <a:pPr>
                  <a:spcBef>
                    <a:spcPct val="20000"/>
                  </a:spcBef>
                  <a:buClr>
                    <a:srgbClr val="004696"/>
                  </a:buClr>
                  <a:buFont typeface="Wingdings" pitchFamily="2" charset="2"/>
                  <a:buNone/>
                </a:pPr>
                <a:r>
                  <a:rPr lang="pl-PL" sz="2400" b="1">
                    <a:solidFill>
                      <a:srgbClr val="055F8C"/>
                    </a:solidFill>
                  </a:rPr>
                  <a:t>Rozwój</a:t>
                </a:r>
              </a:p>
              <a:p>
                <a:pPr lvl="1">
                  <a:spcBef>
                    <a:spcPts val="400"/>
                  </a:spcBef>
                  <a:buClr>
                    <a:srgbClr val="13517B"/>
                  </a:buClr>
                  <a:buFont typeface="Wingdings" pitchFamily="2" charset="2"/>
                  <a:buChar char="§"/>
                </a:pPr>
                <a:r>
                  <a:rPr lang="pl-PL" sz="2000">
                    <a:solidFill>
                      <a:srgbClr val="595959"/>
                    </a:solidFill>
                  </a:rPr>
                  <a:t>Nowe technologie </a:t>
                </a:r>
              </a:p>
              <a:p>
                <a:pPr lvl="1">
                  <a:spcBef>
                    <a:spcPts val="400"/>
                  </a:spcBef>
                  <a:buClr>
                    <a:srgbClr val="13517B"/>
                  </a:buClr>
                  <a:buFont typeface="Wingdings" pitchFamily="2" charset="2"/>
                  <a:buChar char="§"/>
                </a:pPr>
                <a:r>
                  <a:rPr lang="pl-PL" sz="2000">
                    <a:solidFill>
                      <a:srgbClr val="595959"/>
                    </a:solidFill>
                  </a:rPr>
                  <a:t>Nowe rozwiązania techniczne</a:t>
                </a:r>
              </a:p>
            </p:txBody>
          </p:sp>
          <p:pic>
            <p:nvPicPr>
              <p:cNvPr id="30732" name="Picture 28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88669" y="3938596"/>
                <a:ext cx="1239843" cy="12453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30728" name="Group 29"/>
            <p:cNvGrpSpPr>
              <a:grpSpLocks/>
            </p:cNvGrpSpPr>
            <p:nvPr/>
          </p:nvGrpSpPr>
          <p:grpSpPr bwMode="auto">
            <a:xfrm>
              <a:off x="363106" y="5223933"/>
              <a:ext cx="5772149" cy="1245330"/>
              <a:chOff x="1685926" y="5223933"/>
              <a:chExt cx="5772149" cy="1245330"/>
            </a:xfrm>
          </p:grpSpPr>
          <p:sp>
            <p:nvSpPr>
              <p:cNvPr id="30729" name="Content Placeholder 2"/>
              <p:cNvSpPr txBox="1">
                <a:spLocks/>
              </p:cNvSpPr>
              <p:nvPr/>
            </p:nvSpPr>
            <p:spPr bwMode="auto">
              <a:xfrm>
                <a:off x="3069626" y="5223933"/>
                <a:ext cx="4388449" cy="9567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marL="342900" indent="-3429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1pPr>
                <a:lvl2pPr marL="182563" indent="-182563" eaLnBrk="0" hangingPunct="0">
                  <a:defRPr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5pPr>
                <a:lvl6pPr marL="25146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6pPr>
                <a:lvl7pPr marL="29718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7pPr>
                <a:lvl8pPr marL="34290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8pPr>
                <a:lvl9pPr marL="38862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9pPr>
              </a:lstStyle>
              <a:p>
                <a:pPr>
                  <a:spcBef>
                    <a:spcPct val="20000"/>
                  </a:spcBef>
                  <a:buClr>
                    <a:srgbClr val="004696"/>
                  </a:buClr>
                  <a:buFont typeface="Wingdings" pitchFamily="2" charset="2"/>
                  <a:buNone/>
                </a:pPr>
                <a:r>
                  <a:rPr lang="pl-PL" sz="2400" b="1">
                    <a:solidFill>
                      <a:srgbClr val="055F8C"/>
                    </a:solidFill>
                  </a:rPr>
                  <a:t>Edukacja</a:t>
                </a:r>
              </a:p>
              <a:p>
                <a:pPr lvl="1">
                  <a:spcBef>
                    <a:spcPts val="400"/>
                  </a:spcBef>
                  <a:buClr>
                    <a:srgbClr val="13517B"/>
                  </a:buClr>
                  <a:buFont typeface="Wingdings" pitchFamily="2" charset="2"/>
                  <a:buChar char="§"/>
                </a:pPr>
                <a:r>
                  <a:rPr lang="pl-PL" sz="2000">
                    <a:solidFill>
                      <a:srgbClr val="595959"/>
                    </a:solidFill>
                  </a:rPr>
                  <a:t>Studia podyplomowe</a:t>
                </a:r>
              </a:p>
              <a:p>
                <a:pPr lvl="1">
                  <a:spcBef>
                    <a:spcPts val="400"/>
                  </a:spcBef>
                  <a:buClr>
                    <a:srgbClr val="13517B"/>
                  </a:buClr>
                  <a:buFont typeface="Wingdings" pitchFamily="2" charset="2"/>
                  <a:buChar char="§"/>
                </a:pPr>
                <a:r>
                  <a:rPr lang="pl-PL" sz="2000">
                    <a:solidFill>
                      <a:srgbClr val="595959"/>
                    </a:solidFill>
                  </a:rPr>
                  <a:t>Kursy specjalistyczne </a:t>
                </a:r>
              </a:p>
            </p:txBody>
          </p:sp>
          <p:pic>
            <p:nvPicPr>
              <p:cNvPr id="30730" name="Picture 31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85926" y="5223933"/>
                <a:ext cx="1245330" cy="12453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33" name="Picture 3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7750" y="1503363"/>
            <a:ext cx="2554288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1500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>
                <a:ea typeface="ＭＳ Ｐゴシック" charset="0"/>
                <a:cs typeface="ＭＳ Ｐゴシック" charset="0"/>
              </a:rPr>
              <a:t>Oferta</a:t>
            </a:r>
            <a:r>
              <a:rPr lang="en-US" dirty="0" smtClean="0">
                <a:ea typeface="ＭＳ Ｐゴシック" charset="0"/>
                <a:cs typeface="ＭＳ Ｐゴシック" charset="0"/>
              </a:rPr>
              <a:t> </a:t>
            </a:r>
            <a:r>
              <a:rPr lang="en-US" dirty="0" err="1" smtClean="0">
                <a:ea typeface="ＭＳ Ｐゴシック" charset="0"/>
                <a:cs typeface="ＭＳ Ｐゴシック" charset="0"/>
              </a:rPr>
              <a:t>dla</a:t>
            </a:r>
            <a:r>
              <a:rPr lang="en-US" dirty="0" smtClean="0">
                <a:ea typeface="ＭＳ Ｐゴシック" charset="0"/>
                <a:cs typeface="ＭＳ Ｐゴシック" charset="0"/>
              </a:rPr>
              <a:t> </a:t>
            </a:r>
            <a:r>
              <a:rPr lang="en-US" dirty="0" err="1" smtClean="0">
                <a:ea typeface="ＭＳ Ｐゴシック" charset="0"/>
                <a:cs typeface="ＭＳ Ｐゴシック" charset="0"/>
              </a:rPr>
              <a:t>studentów</a:t>
            </a:r>
            <a:endParaRPr lang="en-US" dirty="0">
              <a:ea typeface="ＭＳ Ｐゴシック" charset="0"/>
              <a:cs typeface="ＭＳ Ｐゴシック" charset="0"/>
            </a:endParaRPr>
          </a:p>
        </p:txBody>
      </p: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363538" y="1312863"/>
            <a:ext cx="8628062" cy="4818062"/>
            <a:chOff x="363538" y="1312928"/>
            <a:chExt cx="8627534" cy="4818672"/>
          </a:xfrm>
        </p:grpSpPr>
        <p:pic>
          <p:nvPicPr>
            <p:cNvPr id="31749" name="Picture 2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3538" y="1368425"/>
              <a:ext cx="1245282" cy="12452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1750" name="Content Placeholder 2"/>
            <p:cNvSpPr txBox="1">
              <a:spLocks/>
            </p:cNvSpPr>
            <p:nvPr/>
          </p:nvSpPr>
          <p:spPr bwMode="auto">
            <a:xfrm>
              <a:off x="1747291" y="1368425"/>
              <a:ext cx="2919449" cy="9566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marL="342900" indent="-3429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9pPr>
            </a:lstStyle>
            <a:p>
              <a:pPr>
                <a:spcBef>
                  <a:spcPct val="20000"/>
                </a:spcBef>
                <a:buClr>
                  <a:srgbClr val="004696"/>
                </a:buClr>
                <a:buFont typeface="Wingdings" pitchFamily="2" charset="2"/>
                <a:buNone/>
              </a:pPr>
              <a:r>
                <a:rPr lang="pl-PL" sz="2400" b="1">
                  <a:solidFill>
                    <a:srgbClr val="055F8C"/>
                  </a:solidFill>
                </a:rPr>
                <a:t>Nauczanie</a:t>
              </a:r>
            </a:p>
            <a:p>
              <a:pPr marL="0" lvl="1">
                <a:spcBef>
                  <a:spcPts val="400"/>
                </a:spcBef>
                <a:buClr>
                  <a:srgbClr val="13517B"/>
                </a:buClr>
              </a:pPr>
              <a:r>
                <a:rPr lang="pl-PL" sz="2000">
                  <a:solidFill>
                    <a:srgbClr val="595959"/>
                  </a:solidFill>
                </a:rPr>
                <a:t>Wykłady, ćwiczenia, labolatoria</a:t>
              </a:r>
            </a:p>
          </p:txBody>
        </p:sp>
        <p:pic>
          <p:nvPicPr>
            <p:cNvPr id="31751" name="Picture 2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6281" y="3131448"/>
              <a:ext cx="1239795" cy="12397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1752" name="Content Placeholder 2"/>
            <p:cNvSpPr txBox="1">
              <a:spLocks/>
            </p:cNvSpPr>
            <p:nvPr/>
          </p:nvSpPr>
          <p:spPr bwMode="auto">
            <a:xfrm>
              <a:off x="1747288" y="3283080"/>
              <a:ext cx="3131351" cy="9566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marL="342900" indent="-3429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9pPr>
            </a:lstStyle>
            <a:p>
              <a:pPr>
                <a:spcBef>
                  <a:spcPct val="20000"/>
                </a:spcBef>
                <a:buClr>
                  <a:srgbClr val="004696"/>
                </a:buClr>
                <a:buFont typeface="Wingdings" pitchFamily="2" charset="2"/>
                <a:buNone/>
              </a:pPr>
              <a:r>
                <a:rPr lang="pl-PL" sz="2400" b="1">
                  <a:solidFill>
                    <a:srgbClr val="055F8C"/>
                  </a:solidFill>
                </a:rPr>
                <a:t>Prace dyplomowe</a:t>
              </a:r>
            </a:p>
            <a:p>
              <a:pPr marL="0" lvl="1">
                <a:spcBef>
                  <a:spcPts val="400"/>
                </a:spcBef>
                <a:buClr>
                  <a:srgbClr val="13517B"/>
                </a:buClr>
              </a:pPr>
              <a:r>
                <a:rPr lang="pl-PL" sz="2000">
                  <a:solidFill>
                    <a:srgbClr val="595959"/>
                  </a:solidFill>
                </a:rPr>
                <a:t>(w tym na zamówienie przemysłu)</a:t>
              </a:r>
            </a:p>
          </p:txBody>
        </p:sp>
        <p:sp>
          <p:nvSpPr>
            <p:cNvPr id="31753" name="Content Placeholder 2"/>
            <p:cNvSpPr txBox="1">
              <a:spLocks/>
            </p:cNvSpPr>
            <p:nvPr/>
          </p:nvSpPr>
          <p:spPr bwMode="auto">
            <a:xfrm>
              <a:off x="1747289" y="5089224"/>
              <a:ext cx="2826709" cy="3683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9pPr>
            </a:lstStyle>
            <a:p>
              <a:pPr>
                <a:spcBef>
                  <a:spcPct val="20000"/>
                </a:spcBef>
                <a:buClr>
                  <a:srgbClr val="004696"/>
                </a:buClr>
                <a:buFont typeface="Wingdings" pitchFamily="2" charset="2"/>
                <a:buNone/>
              </a:pPr>
              <a:r>
                <a:rPr lang="pl-PL" sz="2400" b="1">
                  <a:solidFill>
                    <a:srgbClr val="055F8C"/>
                  </a:solidFill>
                </a:rPr>
                <a:t>Współudział w projektach</a:t>
              </a:r>
              <a:endParaRPr lang="pl-PL" sz="2400">
                <a:solidFill>
                  <a:srgbClr val="595959"/>
                </a:solidFill>
              </a:endParaRPr>
            </a:p>
          </p:txBody>
        </p:sp>
        <p:pic>
          <p:nvPicPr>
            <p:cNvPr id="31754" name="Picture 28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6195" y="4891642"/>
              <a:ext cx="1239966" cy="12399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755" name="Picture 21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80612" y="1368425"/>
              <a:ext cx="1245282" cy="12452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1756" name="Content Placeholder 2"/>
            <p:cNvSpPr txBox="1">
              <a:spLocks/>
            </p:cNvSpPr>
            <p:nvPr/>
          </p:nvSpPr>
          <p:spPr bwMode="auto">
            <a:xfrm>
              <a:off x="6164365" y="1312928"/>
              <a:ext cx="2826707" cy="3810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9pPr>
            </a:lstStyle>
            <a:p>
              <a:pPr>
                <a:spcBef>
                  <a:spcPct val="20000"/>
                </a:spcBef>
                <a:buClr>
                  <a:srgbClr val="004696"/>
                </a:buClr>
                <a:buFont typeface="Wingdings" pitchFamily="2" charset="2"/>
                <a:buNone/>
              </a:pPr>
              <a:r>
                <a:rPr lang="pl-PL" sz="2400" b="1">
                  <a:solidFill>
                    <a:srgbClr val="055F8C"/>
                  </a:solidFill>
                </a:rPr>
                <a:t>Konferencje i publikacje</a:t>
              </a:r>
              <a:endParaRPr lang="pl-PL" sz="2400">
                <a:solidFill>
                  <a:srgbClr val="595959"/>
                </a:solidFill>
              </a:endParaRPr>
            </a:p>
          </p:txBody>
        </p:sp>
        <p:pic>
          <p:nvPicPr>
            <p:cNvPr id="31757" name="Picture 24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80612" y="3131447"/>
              <a:ext cx="1239795" cy="12397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" name="Content Placeholder 2"/>
            <p:cNvSpPr txBox="1">
              <a:spLocks/>
            </p:cNvSpPr>
            <p:nvPr/>
          </p:nvSpPr>
          <p:spPr bwMode="auto">
            <a:xfrm>
              <a:off x="6163908" y="3291203"/>
              <a:ext cx="2746207" cy="9557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marL="342900" indent="-342900" eaLnBrk="0" hangingPunct="0">
                <a:defRPr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1pPr>
              <a:lvl2pPr marL="182563" indent="-182563" eaLnBrk="0" hangingPunct="0">
                <a:defRPr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9pPr>
            </a:lstStyle>
            <a:p>
              <a:pPr>
                <a:spcBef>
                  <a:spcPct val="20000"/>
                </a:spcBef>
                <a:buClr>
                  <a:srgbClr val="004696"/>
                </a:buClr>
                <a:buFont typeface="Wingdings" charset="0"/>
                <a:buNone/>
                <a:defRPr/>
              </a:pPr>
              <a:r>
                <a:rPr lang="pl-PL" sz="2400" b="1" dirty="0" smtClean="0">
                  <a:solidFill>
                    <a:srgbClr val="055F8C"/>
                  </a:solidFill>
                </a:rPr>
                <a:t>Dla najlepszych</a:t>
              </a:r>
            </a:p>
            <a:p>
              <a:pPr marL="0" lvl="1" indent="0">
                <a:spcBef>
                  <a:spcPts val="400"/>
                </a:spcBef>
                <a:buClr>
                  <a:srgbClr val="13517B"/>
                </a:buClr>
                <a:defRPr/>
              </a:pPr>
              <a:r>
                <a:rPr lang="pl-PL" sz="2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studia doktoranckie </a:t>
              </a:r>
              <a:br>
                <a:rPr lang="pl-PL" sz="2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</a:br>
              <a:r>
                <a:rPr lang="pl-PL" sz="2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i kontynuacja kariery naukowej</a:t>
              </a:r>
            </a:p>
          </p:txBody>
        </p:sp>
      </p:grpSp>
      <p:pic>
        <p:nvPicPr>
          <p:cNvPr id="30" name="Picture 29" descr="students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6125" y="4986338"/>
            <a:ext cx="4224338" cy="1474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1500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Adjacency.thmx</Template>
  <TotalTime>1154</TotalTime>
  <Words>701</Words>
  <Application>Microsoft Office PowerPoint</Application>
  <PresentationFormat>Pokaz na ekranie (4:3)</PresentationFormat>
  <Paragraphs>272</Paragraphs>
  <Slides>20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20</vt:i4>
      </vt:variant>
    </vt:vector>
  </HeadingPairs>
  <TitlesOfParts>
    <vt:vector size="21" baseType="lpstr">
      <vt:lpstr>Office Theme</vt:lpstr>
      <vt:lpstr>Prezentacja programu PowerPoint</vt:lpstr>
      <vt:lpstr>Obszary działania zakładu</vt:lpstr>
      <vt:lpstr>Obszary działania zakładu</vt:lpstr>
      <vt:lpstr>Systemy informatyczne, modelowanie, optymalizacja</vt:lpstr>
      <vt:lpstr>Obszary działania zakładu</vt:lpstr>
      <vt:lpstr>Maszyny energetyczne - kotły i turbiny</vt:lpstr>
      <vt:lpstr>Maszyny energetyczne - kotły i turbiny</vt:lpstr>
      <vt:lpstr>Obszary działania zakładu</vt:lpstr>
      <vt:lpstr>Ogniwa paliwowe</vt:lpstr>
      <vt:lpstr>Obszary działania zakładu</vt:lpstr>
      <vt:lpstr>Energetyka jądrowa</vt:lpstr>
      <vt:lpstr>Obszary działania zakładu</vt:lpstr>
      <vt:lpstr>Ochrona środowiska</vt:lpstr>
      <vt:lpstr>Obszary działania zakładu</vt:lpstr>
      <vt:lpstr>Nowe technologie</vt:lpstr>
      <vt:lpstr>Obszary działania zakładu</vt:lpstr>
      <vt:lpstr>Procesy inwestycyjne</vt:lpstr>
      <vt:lpstr>4   obszary działania</vt:lpstr>
      <vt:lpstr>Oferta dla przemysłu</vt:lpstr>
      <vt:lpstr>Oferta dla studentów</vt:lpstr>
    </vt:vector>
  </TitlesOfParts>
  <Company>TT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MiUE plus KE</dc:title>
  <dc:creator>TT TT</dc:creator>
  <cp:lastModifiedBy>Konrad Świrski</cp:lastModifiedBy>
  <cp:revision>125</cp:revision>
  <dcterms:created xsi:type="dcterms:W3CDTF">2012-10-22T12:01:45Z</dcterms:created>
  <dcterms:modified xsi:type="dcterms:W3CDTF">2013-01-02T08:02:05Z</dcterms:modified>
</cp:coreProperties>
</file>